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emf" ContentType="image/x-emf"/>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40.xml" ContentType="application/vnd.openxmlformats-officedocument.presentationml.notesSlide+xml"/>
  <Default Extension="tiff" ContentType="image/tif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handoutMasterIdLst>
    <p:handoutMasterId r:id="rId62"/>
  </p:handoutMasterIdLst>
  <p:sldIdLst>
    <p:sldId id="330" r:id="rId2"/>
    <p:sldId id="1143" r:id="rId3"/>
    <p:sldId id="1144" r:id="rId4"/>
    <p:sldId id="1142" r:id="rId5"/>
    <p:sldId id="1108" r:id="rId6"/>
    <p:sldId id="1065" r:id="rId7"/>
    <p:sldId id="1048" r:id="rId8"/>
    <p:sldId id="1045" r:id="rId9"/>
    <p:sldId id="1081" r:id="rId10"/>
    <p:sldId id="1098" r:id="rId11"/>
    <p:sldId id="992" r:id="rId12"/>
    <p:sldId id="1099" r:id="rId13"/>
    <p:sldId id="1100" r:id="rId14"/>
    <p:sldId id="1101" r:id="rId15"/>
    <p:sldId id="1066" r:id="rId16"/>
    <p:sldId id="1106" r:id="rId17"/>
    <p:sldId id="1074" r:id="rId18"/>
    <p:sldId id="1129" r:id="rId19"/>
    <p:sldId id="960" r:id="rId20"/>
    <p:sldId id="1000" r:id="rId21"/>
    <p:sldId id="1109" r:id="rId22"/>
    <p:sldId id="1012" r:id="rId23"/>
    <p:sldId id="1093" r:id="rId24"/>
    <p:sldId id="1094" r:id="rId25"/>
    <p:sldId id="1107" r:id="rId26"/>
    <p:sldId id="1069" r:id="rId27"/>
    <p:sldId id="1103" r:id="rId28"/>
    <p:sldId id="1110" r:id="rId29"/>
    <p:sldId id="1113" r:id="rId30"/>
    <p:sldId id="1112" r:id="rId31"/>
    <p:sldId id="1096" r:id="rId32"/>
    <p:sldId id="1114" r:id="rId33"/>
    <p:sldId id="1115" r:id="rId34"/>
    <p:sldId id="1116" r:id="rId35"/>
    <p:sldId id="1117" r:id="rId36"/>
    <p:sldId id="1118" r:id="rId37"/>
    <p:sldId id="1119" r:id="rId38"/>
    <p:sldId id="1120" r:id="rId39"/>
    <p:sldId id="1121" r:id="rId40"/>
    <p:sldId id="1122" r:id="rId41"/>
    <p:sldId id="1123" r:id="rId42"/>
    <p:sldId id="1124" r:id="rId43"/>
    <p:sldId id="1090" r:id="rId44"/>
    <p:sldId id="1131" r:id="rId45"/>
    <p:sldId id="1132" r:id="rId46"/>
    <p:sldId id="1133" r:id="rId47"/>
    <p:sldId id="1134" r:id="rId48"/>
    <p:sldId id="1135" r:id="rId49"/>
    <p:sldId id="1136" r:id="rId50"/>
    <p:sldId id="1137" r:id="rId51"/>
    <p:sldId id="1138" r:id="rId52"/>
    <p:sldId id="1139" r:id="rId53"/>
    <p:sldId id="1140" r:id="rId54"/>
    <p:sldId id="1141" r:id="rId55"/>
    <p:sldId id="1097" r:id="rId56"/>
    <p:sldId id="1104" r:id="rId57"/>
    <p:sldId id="1031" r:id="rId58"/>
    <p:sldId id="1102" r:id="rId59"/>
    <p:sldId id="1130" r:id="rId60"/>
  </p:sldIdLst>
  <p:sldSz cx="9144000" cy="6858000" type="screen4x3"/>
  <p:notesSz cx="7315200" cy="9601200"/>
  <p:defaultTextStyle>
    <a:defPPr>
      <a:defRPr lang="en-GB"/>
    </a:defPPr>
    <a:lvl1pPr algn="l" rtl="0" fontAlgn="base">
      <a:spcBef>
        <a:spcPct val="0"/>
      </a:spcBef>
      <a:spcAft>
        <a:spcPct val="0"/>
      </a:spcAft>
      <a:defRPr sz="2000" kern="1200">
        <a:solidFill>
          <a:schemeClr val="tx2"/>
        </a:solidFill>
        <a:latin typeface="Arial" pitchFamily="34" charset="0"/>
        <a:ea typeface="+mn-ea"/>
        <a:cs typeface="+mn-cs"/>
      </a:defRPr>
    </a:lvl1pPr>
    <a:lvl2pPr marL="457200" algn="l" rtl="0" fontAlgn="base">
      <a:spcBef>
        <a:spcPct val="0"/>
      </a:spcBef>
      <a:spcAft>
        <a:spcPct val="0"/>
      </a:spcAft>
      <a:defRPr sz="2000" kern="1200">
        <a:solidFill>
          <a:schemeClr val="tx2"/>
        </a:solidFill>
        <a:latin typeface="Arial" pitchFamily="34" charset="0"/>
        <a:ea typeface="+mn-ea"/>
        <a:cs typeface="+mn-cs"/>
      </a:defRPr>
    </a:lvl2pPr>
    <a:lvl3pPr marL="914400" algn="l" rtl="0" fontAlgn="base">
      <a:spcBef>
        <a:spcPct val="0"/>
      </a:spcBef>
      <a:spcAft>
        <a:spcPct val="0"/>
      </a:spcAft>
      <a:defRPr sz="2000" kern="1200">
        <a:solidFill>
          <a:schemeClr val="tx2"/>
        </a:solidFill>
        <a:latin typeface="Arial" pitchFamily="34" charset="0"/>
        <a:ea typeface="+mn-ea"/>
        <a:cs typeface="+mn-cs"/>
      </a:defRPr>
    </a:lvl3pPr>
    <a:lvl4pPr marL="1371600" algn="l" rtl="0" fontAlgn="base">
      <a:spcBef>
        <a:spcPct val="0"/>
      </a:spcBef>
      <a:spcAft>
        <a:spcPct val="0"/>
      </a:spcAft>
      <a:defRPr sz="2000" kern="1200">
        <a:solidFill>
          <a:schemeClr val="tx2"/>
        </a:solidFill>
        <a:latin typeface="Arial" pitchFamily="34" charset="0"/>
        <a:ea typeface="+mn-ea"/>
        <a:cs typeface="+mn-cs"/>
      </a:defRPr>
    </a:lvl4pPr>
    <a:lvl5pPr marL="1828800" algn="l" rtl="0" fontAlgn="base">
      <a:spcBef>
        <a:spcPct val="0"/>
      </a:spcBef>
      <a:spcAft>
        <a:spcPct val="0"/>
      </a:spcAft>
      <a:defRPr sz="2000" kern="1200">
        <a:solidFill>
          <a:schemeClr val="tx2"/>
        </a:solidFill>
        <a:latin typeface="Arial" pitchFamily="34" charset="0"/>
        <a:ea typeface="+mn-ea"/>
        <a:cs typeface="+mn-cs"/>
      </a:defRPr>
    </a:lvl5pPr>
    <a:lvl6pPr marL="2286000" algn="l" defTabSz="914400" rtl="0" eaLnBrk="1" latinLnBrk="0" hangingPunct="1">
      <a:defRPr sz="2000" kern="1200">
        <a:solidFill>
          <a:schemeClr val="tx2"/>
        </a:solidFill>
        <a:latin typeface="Arial" pitchFamily="34" charset="0"/>
        <a:ea typeface="+mn-ea"/>
        <a:cs typeface="+mn-cs"/>
      </a:defRPr>
    </a:lvl6pPr>
    <a:lvl7pPr marL="2743200" algn="l" defTabSz="914400" rtl="0" eaLnBrk="1" latinLnBrk="0" hangingPunct="1">
      <a:defRPr sz="2000" kern="1200">
        <a:solidFill>
          <a:schemeClr val="tx2"/>
        </a:solidFill>
        <a:latin typeface="Arial" pitchFamily="34" charset="0"/>
        <a:ea typeface="+mn-ea"/>
        <a:cs typeface="+mn-cs"/>
      </a:defRPr>
    </a:lvl7pPr>
    <a:lvl8pPr marL="3200400" algn="l" defTabSz="914400" rtl="0" eaLnBrk="1" latinLnBrk="0" hangingPunct="1">
      <a:defRPr sz="2000" kern="1200">
        <a:solidFill>
          <a:schemeClr val="tx2"/>
        </a:solidFill>
        <a:latin typeface="Arial" pitchFamily="34" charset="0"/>
        <a:ea typeface="+mn-ea"/>
        <a:cs typeface="+mn-cs"/>
      </a:defRPr>
    </a:lvl8pPr>
    <a:lvl9pPr marL="3657600" algn="l" defTabSz="914400" rtl="0" eaLnBrk="1" latinLnBrk="0" hangingPunct="1">
      <a:defRPr sz="2000" kern="1200">
        <a:solidFill>
          <a:schemeClr val="tx2"/>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CCCCFF"/>
    <a:srgbClr val="000000"/>
    <a:srgbClr val="771717"/>
    <a:srgbClr val="6B1515"/>
    <a:srgbClr val="811919"/>
    <a:srgbClr val="801C1A"/>
    <a:srgbClr val="741A18"/>
    <a:srgbClr val="89341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23" autoAdjust="0"/>
    <p:restoredTop sz="68807" autoAdjust="0"/>
  </p:normalViewPr>
  <p:slideViewPr>
    <p:cSldViewPr>
      <p:cViewPr varScale="1">
        <p:scale>
          <a:sx n="73" d="100"/>
          <a:sy n="73" d="100"/>
        </p:scale>
        <p:origin x="-1116" y="-102"/>
      </p:cViewPr>
      <p:guideLst>
        <p:guide orient="horz" pos="3612"/>
        <p:guide orient="horz" pos="1344"/>
        <p:guide pos="385"/>
        <p:guide pos="5602"/>
        <p:guide pos="1292"/>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_rels/viewProps.xml.rels><?xml version="1.0" encoding="UTF-8" standalone="yes"?>
<Relationships xmlns="http://schemas.openxmlformats.org/package/2006/relationships"><Relationship Id="rId8" Type="http://schemas.openxmlformats.org/officeDocument/2006/relationships/slide" Target="slides/slide57.xml"/><Relationship Id="rId3" Type="http://schemas.openxmlformats.org/officeDocument/2006/relationships/slide" Target="slides/slide10.xml"/><Relationship Id="rId7" Type="http://schemas.openxmlformats.org/officeDocument/2006/relationships/slide" Target="slides/slide43.xml"/><Relationship Id="rId2" Type="http://schemas.openxmlformats.org/officeDocument/2006/relationships/slide" Target="slides/slide9.xml"/><Relationship Id="rId1" Type="http://schemas.openxmlformats.org/officeDocument/2006/relationships/slide" Target="slides/slide1.xml"/><Relationship Id="rId6" Type="http://schemas.openxmlformats.org/officeDocument/2006/relationships/slide" Target="slides/slide26.xml"/><Relationship Id="rId5" Type="http://schemas.openxmlformats.org/officeDocument/2006/relationships/slide" Target="slides/slide25.xml"/><Relationship Id="rId4"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oleObject" Target="file:///C:\DATA\DGV\Meetings\2012\EU%20Parliament%20briefing\Projections-0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hart>
    <c:plotArea>
      <c:layout>
        <c:manualLayout>
          <c:layoutTarget val="inner"/>
          <c:xMode val="edge"/>
          <c:yMode val="edge"/>
          <c:x val="0.14411375636868917"/>
          <c:y val="0.11154742395779206"/>
          <c:w val="0.5919045403033667"/>
          <c:h val="0.69706840390879876"/>
        </c:manualLayout>
      </c:layout>
      <c:scatterChart>
        <c:scatterStyle val="lineMarker"/>
        <c:ser>
          <c:idx val="0"/>
          <c:order val="0"/>
          <c:spPr>
            <a:ln w="28575">
              <a:noFill/>
            </a:ln>
          </c:spPr>
          <c:marker>
            <c:symbol val="square"/>
            <c:size val="3"/>
            <c:spPr>
              <a:solidFill>
                <a:srgbClr val="00B050"/>
              </a:solidFill>
              <a:ln>
                <a:noFill/>
              </a:ln>
            </c:spPr>
          </c:marker>
          <c:xVal>
            <c:numRef>
              <c:f>Sheet1!$A$3:$A$103</c:f>
              <c:numCache>
                <c:formatCode>General</c:formatCode>
                <c:ptCount val="10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pt idx="51">
                  <c:v>2051</c:v>
                </c:pt>
                <c:pt idx="52">
                  <c:v>2052</c:v>
                </c:pt>
                <c:pt idx="53">
                  <c:v>2053</c:v>
                </c:pt>
                <c:pt idx="54">
                  <c:v>2054</c:v>
                </c:pt>
                <c:pt idx="55">
                  <c:v>2055</c:v>
                </c:pt>
                <c:pt idx="56">
                  <c:v>2056</c:v>
                </c:pt>
                <c:pt idx="57">
                  <c:v>2057</c:v>
                </c:pt>
                <c:pt idx="58">
                  <c:v>2058</c:v>
                </c:pt>
                <c:pt idx="59">
                  <c:v>2059</c:v>
                </c:pt>
                <c:pt idx="60">
                  <c:v>2060</c:v>
                </c:pt>
                <c:pt idx="61">
                  <c:v>2061</c:v>
                </c:pt>
                <c:pt idx="62">
                  <c:v>2062</c:v>
                </c:pt>
                <c:pt idx="63">
                  <c:v>2063</c:v>
                </c:pt>
                <c:pt idx="64">
                  <c:v>2064</c:v>
                </c:pt>
                <c:pt idx="65">
                  <c:v>2065</c:v>
                </c:pt>
                <c:pt idx="66">
                  <c:v>2066</c:v>
                </c:pt>
                <c:pt idx="67">
                  <c:v>2067</c:v>
                </c:pt>
                <c:pt idx="68">
                  <c:v>2068</c:v>
                </c:pt>
                <c:pt idx="69">
                  <c:v>2069</c:v>
                </c:pt>
                <c:pt idx="70">
                  <c:v>2070</c:v>
                </c:pt>
                <c:pt idx="71">
                  <c:v>2071</c:v>
                </c:pt>
                <c:pt idx="72">
                  <c:v>2072</c:v>
                </c:pt>
                <c:pt idx="73">
                  <c:v>2073</c:v>
                </c:pt>
                <c:pt idx="74">
                  <c:v>2074</c:v>
                </c:pt>
                <c:pt idx="75">
                  <c:v>2075</c:v>
                </c:pt>
                <c:pt idx="76">
                  <c:v>2076</c:v>
                </c:pt>
                <c:pt idx="77">
                  <c:v>2077</c:v>
                </c:pt>
                <c:pt idx="78">
                  <c:v>2078</c:v>
                </c:pt>
                <c:pt idx="79">
                  <c:v>2079</c:v>
                </c:pt>
                <c:pt idx="80">
                  <c:v>2080</c:v>
                </c:pt>
                <c:pt idx="81">
                  <c:v>2081</c:v>
                </c:pt>
                <c:pt idx="82">
                  <c:v>2082</c:v>
                </c:pt>
                <c:pt idx="83">
                  <c:v>2083</c:v>
                </c:pt>
                <c:pt idx="84">
                  <c:v>2084</c:v>
                </c:pt>
                <c:pt idx="85">
                  <c:v>2085</c:v>
                </c:pt>
                <c:pt idx="86">
                  <c:v>2086</c:v>
                </c:pt>
                <c:pt idx="87">
                  <c:v>2087</c:v>
                </c:pt>
                <c:pt idx="88">
                  <c:v>2088</c:v>
                </c:pt>
                <c:pt idx="89">
                  <c:v>2089</c:v>
                </c:pt>
                <c:pt idx="90">
                  <c:v>2090</c:v>
                </c:pt>
                <c:pt idx="91">
                  <c:v>2091</c:v>
                </c:pt>
                <c:pt idx="92">
                  <c:v>2092</c:v>
                </c:pt>
                <c:pt idx="93">
                  <c:v>2093</c:v>
                </c:pt>
                <c:pt idx="94">
                  <c:v>2094</c:v>
                </c:pt>
                <c:pt idx="95">
                  <c:v>2095</c:v>
                </c:pt>
                <c:pt idx="96">
                  <c:v>2096</c:v>
                </c:pt>
                <c:pt idx="97">
                  <c:v>2097</c:v>
                </c:pt>
                <c:pt idx="98">
                  <c:v>2098</c:v>
                </c:pt>
                <c:pt idx="99">
                  <c:v>2099</c:v>
                </c:pt>
                <c:pt idx="100">
                  <c:v>2100</c:v>
                </c:pt>
              </c:numCache>
            </c:numRef>
          </c:xVal>
          <c:yVal>
            <c:numRef>
              <c:f>Sheet1!$H$3:$H$103</c:f>
              <c:numCache>
                <c:formatCode>General</c:formatCode>
                <c:ptCount val="101"/>
                <c:pt idx="0">
                  <c:v>0</c:v>
                </c:pt>
                <c:pt idx="1">
                  <c:v>1.8999999999996358</c:v>
                </c:pt>
                <c:pt idx="2">
                  <c:v>3.7999999999997267</c:v>
                </c:pt>
                <c:pt idx="3">
                  <c:v>5.6999999999998181</c:v>
                </c:pt>
                <c:pt idx="4">
                  <c:v>7.5999999999999091</c:v>
                </c:pt>
                <c:pt idx="5">
                  <c:v>9.5</c:v>
                </c:pt>
                <c:pt idx="6">
                  <c:v>11.399999999999681</c:v>
                </c:pt>
                <c:pt idx="7">
                  <c:v>13.299999999999727</c:v>
                </c:pt>
                <c:pt idx="8">
                  <c:v>15.19999999999982</c:v>
                </c:pt>
                <c:pt idx="9">
                  <c:v>17.099999999999909</c:v>
                </c:pt>
                <c:pt idx="10">
                  <c:v>19</c:v>
                </c:pt>
                <c:pt idx="11">
                  <c:v>20.899999999999636</c:v>
                </c:pt>
                <c:pt idx="12">
                  <c:v>22.799999999999727</c:v>
                </c:pt>
                <c:pt idx="13">
                  <c:v>24.699999999999818</c:v>
                </c:pt>
                <c:pt idx="14">
                  <c:v>26.599999999999909</c:v>
                </c:pt>
                <c:pt idx="15">
                  <c:v>28.5</c:v>
                </c:pt>
                <c:pt idx="16">
                  <c:v>30.399999999999636</c:v>
                </c:pt>
                <c:pt idx="17">
                  <c:v>32.29999999999994</c:v>
                </c:pt>
                <c:pt idx="18">
                  <c:v>34.199999999999989</c:v>
                </c:pt>
                <c:pt idx="19">
                  <c:v>36.100000000000009</c:v>
                </c:pt>
                <c:pt idx="20">
                  <c:v>38</c:v>
                </c:pt>
                <c:pt idx="21">
                  <c:v>39.899999999999636</c:v>
                </c:pt>
                <c:pt idx="22">
                  <c:v>41.79999999999994</c:v>
                </c:pt>
                <c:pt idx="23">
                  <c:v>43.699999999999989</c:v>
                </c:pt>
                <c:pt idx="24">
                  <c:v>45.600000000000009</c:v>
                </c:pt>
                <c:pt idx="25">
                  <c:v>47.5</c:v>
                </c:pt>
                <c:pt idx="26">
                  <c:v>49.399999999999636</c:v>
                </c:pt>
                <c:pt idx="27">
                  <c:v>51.29999999999994</c:v>
                </c:pt>
                <c:pt idx="28">
                  <c:v>53.199999999999989</c:v>
                </c:pt>
                <c:pt idx="29">
                  <c:v>55.100000000000009</c:v>
                </c:pt>
                <c:pt idx="30">
                  <c:v>57</c:v>
                </c:pt>
                <c:pt idx="31">
                  <c:v>58.899999999999636</c:v>
                </c:pt>
                <c:pt idx="32">
                  <c:v>60.79999999999994</c:v>
                </c:pt>
                <c:pt idx="33">
                  <c:v>62.699999999999989</c:v>
                </c:pt>
                <c:pt idx="34">
                  <c:v>64.599999999999923</c:v>
                </c:pt>
                <c:pt idx="35">
                  <c:v>66.5</c:v>
                </c:pt>
                <c:pt idx="36">
                  <c:v>68.399999999999636</c:v>
                </c:pt>
                <c:pt idx="37">
                  <c:v>70.299999999999727</c:v>
                </c:pt>
                <c:pt idx="38">
                  <c:v>72.199999999999832</c:v>
                </c:pt>
                <c:pt idx="39">
                  <c:v>74.099999999999923</c:v>
                </c:pt>
                <c:pt idx="40">
                  <c:v>76</c:v>
                </c:pt>
                <c:pt idx="41">
                  <c:v>77.899999999999636</c:v>
                </c:pt>
                <c:pt idx="42">
                  <c:v>79.799999999999727</c:v>
                </c:pt>
                <c:pt idx="43">
                  <c:v>81.699999999999832</c:v>
                </c:pt>
                <c:pt idx="44">
                  <c:v>83.599999999999923</c:v>
                </c:pt>
                <c:pt idx="45">
                  <c:v>85.5</c:v>
                </c:pt>
                <c:pt idx="46">
                  <c:v>87.399999999999636</c:v>
                </c:pt>
                <c:pt idx="47">
                  <c:v>89.299999999999727</c:v>
                </c:pt>
                <c:pt idx="48">
                  <c:v>91.199999999999832</c:v>
                </c:pt>
                <c:pt idx="49">
                  <c:v>93.099999999999923</c:v>
                </c:pt>
                <c:pt idx="50">
                  <c:v>95</c:v>
                </c:pt>
                <c:pt idx="51">
                  <c:v>96.899999999999636</c:v>
                </c:pt>
                <c:pt idx="52">
                  <c:v>98.799999999999727</c:v>
                </c:pt>
                <c:pt idx="53">
                  <c:v>100.69999999999982</c:v>
                </c:pt>
                <c:pt idx="54">
                  <c:v>102.59999999999992</c:v>
                </c:pt>
                <c:pt idx="55">
                  <c:v>104.5</c:v>
                </c:pt>
                <c:pt idx="56">
                  <c:v>106.39999999999966</c:v>
                </c:pt>
                <c:pt idx="57">
                  <c:v>108.29999999999997</c:v>
                </c:pt>
                <c:pt idx="58">
                  <c:v>110.19999999999982</c:v>
                </c:pt>
                <c:pt idx="59">
                  <c:v>112.09999999999992</c:v>
                </c:pt>
                <c:pt idx="60">
                  <c:v>114</c:v>
                </c:pt>
                <c:pt idx="61">
                  <c:v>115.89999999999966</c:v>
                </c:pt>
                <c:pt idx="62">
                  <c:v>117.79999999999997</c:v>
                </c:pt>
                <c:pt idx="63">
                  <c:v>119.69999999999982</c:v>
                </c:pt>
                <c:pt idx="64">
                  <c:v>121.59999999999992</c:v>
                </c:pt>
                <c:pt idx="65">
                  <c:v>123.5</c:v>
                </c:pt>
                <c:pt idx="66">
                  <c:v>125.39999999999966</c:v>
                </c:pt>
                <c:pt idx="67">
                  <c:v>127.29999999999997</c:v>
                </c:pt>
                <c:pt idx="68">
                  <c:v>129.19999999999982</c:v>
                </c:pt>
                <c:pt idx="69">
                  <c:v>131.09999999999991</c:v>
                </c:pt>
                <c:pt idx="70">
                  <c:v>133</c:v>
                </c:pt>
                <c:pt idx="71">
                  <c:v>134.89999999999964</c:v>
                </c:pt>
                <c:pt idx="72">
                  <c:v>136.79999999999973</c:v>
                </c:pt>
                <c:pt idx="73">
                  <c:v>138.69999999999982</c:v>
                </c:pt>
                <c:pt idx="74">
                  <c:v>140.59999999999991</c:v>
                </c:pt>
                <c:pt idx="75">
                  <c:v>142.5</c:v>
                </c:pt>
                <c:pt idx="76">
                  <c:v>144.39999999999964</c:v>
                </c:pt>
                <c:pt idx="77">
                  <c:v>146.29999999999973</c:v>
                </c:pt>
                <c:pt idx="78">
                  <c:v>148.19999999999982</c:v>
                </c:pt>
                <c:pt idx="79">
                  <c:v>150.09999999999991</c:v>
                </c:pt>
                <c:pt idx="80">
                  <c:v>152</c:v>
                </c:pt>
                <c:pt idx="81">
                  <c:v>153.89999999999964</c:v>
                </c:pt>
                <c:pt idx="82">
                  <c:v>155.79999999999973</c:v>
                </c:pt>
                <c:pt idx="83">
                  <c:v>157.69999999999982</c:v>
                </c:pt>
                <c:pt idx="84">
                  <c:v>159.59999999999991</c:v>
                </c:pt>
                <c:pt idx="85">
                  <c:v>161.5</c:v>
                </c:pt>
                <c:pt idx="86">
                  <c:v>163.39999999999964</c:v>
                </c:pt>
                <c:pt idx="87">
                  <c:v>165.29999999999973</c:v>
                </c:pt>
                <c:pt idx="88">
                  <c:v>167.19999999999982</c:v>
                </c:pt>
                <c:pt idx="89">
                  <c:v>169.09999999999991</c:v>
                </c:pt>
                <c:pt idx="90">
                  <c:v>171</c:v>
                </c:pt>
                <c:pt idx="91">
                  <c:v>172.89999999999964</c:v>
                </c:pt>
                <c:pt idx="92">
                  <c:v>174.79999999999973</c:v>
                </c:pt>
                <c:pt idx="93">
                  <c:v>176.69999999999982</c:v>
                </c:pt>
                <c:pt idx="94">
                  <c:v>178.59999999999991</c:v>
                </c:pt>
                <c:pt idx="95">
                  <c:v>180.5</c:v>
                </c:pt>
                <c:pt idx="96">
                  <c:v>182.39999999999964</c:v>
                </c:pt>
                <c:pt idx="97">
                  <c:v>184.29999999999973</c:v>
                </c:pt>
                <c:pt idx="98">
                  <c:v>186.19999999999982</c:v>
                </c:pt>
                <c:pt idx="99">
                  <c:v>188.09999999999991</c:v>
                </c:pt>
                <c:pt idx="100">
                  <c:v>190</c:v>
                </c:pt>
              </c:numCache>
            </c:numRef>
          </c:yVal>
        </c:ser>
        <c:ser>
          <c:idx val="1"/>
          <c:order val="1"/>
          <c:spPr>
            <a:ln w="28575">
              <a:noFill/>
            </a:ln>
          </c:spPr>
          <c:marker>
            <c:symbol val="square"/>
            <c:size val="2"/>
            <c:spPr>
              <a:solidFill>
                <a:srgbClr val="00B050"/>
              </a:solidFill>
              <a:ln>
                <a:noFill/>
              </a:ln>
            </c:spPr>
          </c:marker>
          <c:xVal>
            <c:numRef>
              <c:f>Sheet1!$K$3:$K$133</c:f>
              <c:numCache>
                <c:formatCode>General</c:formatCode>
                <c:ptCount val="131"/>
                <c:pt idx="0">
                  <c:v>2000</c:v>
                </c:pt>
                <c:pt idx="1">
                  <c:v>1999</c:v>
                </c:pt>
                <c:pt idx="2">
                  <c:v>1998</c:v>
                </c:pt>
                <c:pt idx="3">
                  <c:v>1997</c:v>
                </c:pt>
                <c:pt idx="4">
                  <c:v>1996</c:v>
                </c:pt>
                <c:pt idx="5">
                  <c:v>1995</c:v>
                </c:pt>
                <c:pt idx="6">
                  <c:v>1994</c:v>
                </c:pt>
                <c:pt idx="7">
                  <c:v>1993</c:v>
                </c:pt>
                <c:pt idx="8">
                  <c:v>1992</c:v>
                </c:pt>
                <c:pt idx="9">
                  <c:v>1991</c:v>
                </c:pt>
                <c:pt idx="10">
                  <c:v>1990</c:v>
                </c:pt>
                <c:pt idx="11">
                  <c:v>1989</c:v>
                </c:pt>
                <c:pt idx="12">
                  <c:v>1988</c:v>
                </c:pt>
                <c:pt idx="13">
                  <c:v>1987</c:v>
                </c:pt>
                <c:pt idx="14">
                  <c:v>1986</c:v>
                </c:pt>
                <c:pt idx="15">
                  <c:v>1985</c:v>
                </c:pt>
                <c:pt idx="16">
                  <c:v>1984</c:v>
                </c:pt>
                <c:pt idx="17">
                  <c:v>1983</c:v>
                </c:pt>
                <c:pt idx="18">
                  <c:v>1982</c:v>
                </c:pt>
                <c:pt idx="19">
                  <c:v>1981</c:v>
                </c:pt>
                <c:pt idx="20">
                  <c:v>1980</c:v>
                </c:pt>
                <c:pt idx="21">
                  <c:v>1979</c:v>
                </c:pt>
                <c:pt idx="22">
                  <c:v>1978</c:v>
                </c:pt>
                <c:pt idx="23">
                  <c:v>1977</c:v>
                </c:pt>
                <c:pt idx="24">
                  <c:v>1976</c:v>
                </c:pt>
                <c:pt idx="25">
                  <c:v>1975</c:v>
                </c:pt>
                <c:pt idx="26">
                  <c:v>1974</c:v>
                </c:pt>
                <c:pt idx="27">
                  <c:v>1973</c:v>
                </c:pt>
                <c:pt idx="28">
                  <c:v>1972</c:v>
                </c:pt>
                <c:pt idx="29">
                  <c:v>1971</c:v>
                </c:pt>
                <c:pt idx="30">
                  <c:v>1970</c:v>
                </c:pt>
                <c:pt idx="31">
                  <c:v>1969</c:v>
                </c:pt>
                <c:pt idx="32">
                  <c:v>1968</c:v>
                </c:pt>
                <c:pt idx="33">
                  <c:v>1967</c:v>
                </c:pt>
                <c:pt idx="34">
                  <c:v>1966</c:v>
                </c:pt>
                <c:pt idx="35">
                  <c:v>1965</c:v>
                </c:pt>
                <c:pt idx="36">
                  <c:v>1964</c:v>
                </c:pt>
                <c:pt idx="37">
                  <c:v>1963</c:v>
                </c:pt>
                <c:pt idx="38">
                  <c:v>1962</c:v>
                </c:pt>
                <c:pt idx="39">
                  <c:v>1961</c:v>
                </c:pt>
                <c:pt idx="40">
                  <c:v>1960</c:v>
                </c:pt>
                <c:pt idx="41">
                  <c:v>1959</c:v>
                </c:pt>
                <c:pt idx="42">
                  <c:v>1958</c:v>
                </c:pt>
                <c:pt idx="43">
                  <c:v>1957</c:v>
                </c:pt>
                <c:pt idx="44">
                  <c:v>1956</c:v>
                </c:pt>
                <c:pt idx="45">
                  <c:v>1955</c:v>
                </c:pt>
                <c:pt idx="46">
                  <c:v>1954</c:v>
                </c:pt>
                <c:pt idx="47">
                  <c:v>1953</c:v>
                </c:pt>
                <c:pt idx="48">
                  <c:v>1952</c:v>
                </c:pt>
                <c:pt idx="49">
                  <c:v>1951</c:v>
                </c:pt>
                <c:pt idx="50">
                  <c:v>1950</c:v>
                </c:pt>
                <c:pt idx="51">
                  <c:v>1949</c:v>
                </c:pt>
                <c:pt idx="52">
                  <c:v>1948</c:v>
                </c:pt>
                <c:pt idx="53">
                  <c:v>1947</c:v>
                </c:pt>
                <c:pt idx="54">
                  <c:v>1946</c:v>
                </c:pt>
                <c:pt idx="55">
                  <c:v>1945</c:v>
                </c:pt>
                <c:pt idx="56">
                  <c:v>1944</c:v>
                </c:pt>
                <c:pt idx="57">
                  <c:v>1943</c:v>
                </c:pt>
                <c:pt idx="58">
                  <c:v>1942</c:v>
                </c:pt>
                <c:pt idx="59">
                  <c:v>1941</c:v>
                </c:pt>
                <c:pt idx="60">
                  <c:v>1940</c:v>
                </c:pt>
                <c:pt idx="61">
                  <c:v>1939</c:v>
                </c:pt>
                <c:pt idx="62">
                  <c:v>1938</c:v>
                </c:pt>
                <c:pt idx="63">
                  <c:v>1937</c:v>
                </c:pt>
                <c:pt idx="64">
                  <c:v>1936</c:v>
                </c:pt>
                <c:pt idx="65">
                  <c:v>1935</c:v>
                </c:pt>
                <c:pt idx="66">
                  <c:v>1934</c:v>
                </c:pt>
                <c:pt idx="67">
                  <c:v>1933</c:v>
                </c:pt>
                <c:pt idx="68">
                  <c:v>1932</c:v>
                </c:pt>
                <c:pt idx="69">
                  <c:v>1931</c:v>
                </c:pt>
                <c:pt idx="70">
                  <c:v>1930</c:v>
                </c:pt>
                <c:pt idx="71">
                  <c:v>1929</c:v>
                </c:pt>
                <c:pt idx="72">
                  <c:v>1928</c:v>
                </c:pt>
                <c:pt idx="73">
                  <c:v>1927</c:v>
                </c:pt>
                <c:pt idx="74">
                  <c:v>1926</c:v>
                </c:pt>
                <c:pt idx="75">
                  <c:v>1925</c:v>
                </c:pt>
                <c:pt idx="76">
                  <c:v>1924</c:v>
                </c:pt>
                <c:pt idx="77">
                  <c:v>1923</c:v>
                </c:pt>
                <c:pt idx="78">
                  <c:v>1922</c:v>
                </c:pt>
                <c:pt idx="79">
                  <c:v>1921</c:v>
                </c:pt>
                <c:pt idx="80">
                  <c:v>1920</c:v>
                </c:pt>
                <c:pt idx="81">
                  <c:v>1919</c:v>
                </c:pt>
                <c:pt idx="82">
                  <c:v>1918</c:v>
                </c:pt>
                <c:pt idx="83">
                  <c:v>1917</c:v>
                </c:pt>
                <c:pt idx="84">
                  <c:v>1916</c:v>
                </c:pt>
                <c:pt idx="85">
                  <c:v>1915</c:v>
                </c:pt>
                <c:pt idx="86">
                  <c:v>1914</c:v>
                </c:pt>
                <c:pt idx="87">
                  <c:v>1913</c:v>
                </c:pt>
                <c:pt idx="88">
                  <c:v>1912</c:v>
                </c:pt>
                <c:pt idx="89">
                  <c:v>1911</c:v>
                </c:pt>
                <c:pt idx="90">
                  <c:v>1910</c:v>
                </c:pt>
                <c:pt idx="91">
                  <c:v>1909</c:v>
                </c:pt>
                <c:pt idx="92">
                  <c:v>1908</c:v>
                </c:pt>
                <c:pt idx="93">
                  <c:v>1907</c:v>
                </c:pt>
                <c:pt idx="94">
                  <c:v>1906</c:v>
                </c:pt>
                <c:pt idx="95">
                  <c:v>1905</c:v>
                </c:pt>
                <c:pt idx="96">
                  <c:v>1904</c:v>
                </c:pt>
                <c:pt idx="97">
                  <c:v>1903</c:v>
                </c:pt>
                <c:pt idx="98">
                  <c:v>1902</c:v>
                </c:pt>
                <c:pt idx="99">
                  <c:v>1901</c:v>
                </c:pt>
                <c:pt idx="100">
                  <c:v>1900</c:v>
                </c:pt>
                <c:pt idx="101">
                  <c:v>1899</c:v>
                </c:pt>
                <c:pt idx="102">
                  <c:v>1898</c:v>
                </c:pt>
                <c:pt idx="103">
                  <c:v>1897</c:v>
                </c:pt>
                <c:pt idx="104">
                  <c:v>1896</c:v>
                </c:pt>
                <c:pt idx="105">
                  <c:v>1895</c:v>
                </c:pt>
                <c:pt idx="106">
                  <c:v>1894</c:v>
                </c:pt>
                <c:pt idx="107">
                  <c:v>1893</c:v>
                </c:pt>
                <c:pt idx="108">
                  <c:v>1892</c:v>
                </c:pt>
                <c:pt idx="109">
                  <c:v>1891</c:v>
                </c:pt>
                <c:pt idx="110">
                  <c:v>1890</c:v>
                </c:pt>
                <c:pt idx="111">
                  <c:v>1889</c:v>
                </c:pt>
                <c:pt idx="112">
                  <c:v>1888</c:v>
                </c:pt>
                <c:pt idx="113">
                  <c:v>1887</c:v>
                </c:pt>
                <c:pt idx="114">
                  <c:v>1886</c:v>
                </c:pt>
                <c:pt idx="115">
                  <c:v>1885</c:v>
                </c:pt>
                <c:pt idx="116">
                  <c:v>1884</c:v>
                </c:pt>
                <c:pt idx="117">
                  <c:v>1883</c:v>
                </c:pt>
                <c:pt idx="118">
                  <c:v>1882</c:v>
                </c:pt>
                <c:pt idx="119">
                  <c:v>1881</c:v>
                </c:pt>
                <c:pt idx="120">
                  <c:v>1880</c:v>
                </c:pt>
                <c:pt idx="121">
                  <c:v>1879</c:v>
                </c:pt>
                <c:pt idx="122">
                  <c:v>1878</c:v>
                </c:pt>
                <c:pt idx="123">
                  <c:v>1877</c:v>
                </c:pt>
                <c:pt idx="124">
                  <c:v>1876</c:v>
                </c:pt>
                <c:pt idx="125">
                  <c:v>1875</c:v>
                </c:pt>
                <c:pt idx="126">
                  <c:v>1874</c:v>
                </c:pt>
                <c:pt idx="127">
                  <c:v>1873</c:v>
                </c:pt>
                <c:pt idx="128">
                  <c:v>1872</c:v>
                </c:pt>
                <c:pt idx="129">
                  <c:v>1871</c:v>
                </c:pt>
                <c:pt idx="130">
                  <c:v>1870</c:v>
                </c:pt>
              </c:numCache>
            </c:numRef>
          </c:xVal>
          <c:yVal>
            <c:numRef>
              <c:f>Sheet1!$M$3:$M$133</c:f>
              <c:numCache>
                <c:formatCode>General</c:formatCode>
                <c:ptCount val="131"/>
                <c:pt idx="0">
                  <c:v>0</c:v>
                </c:pt>
                <c:pt idx="1">
                  <c:v>-2.9699999999999998</c:v>
                </c:pt>
                <c:pt idx="2">
                  <c:v>-5.9102999999999994</c:v>
                </c:pt>
                <c:pt idx="3">
                  <c:v>-8.8211970000000015</c:v>
                </c:pt>
                <c:pt idx="4">
                  <c:v>-11.702985030000002</c:v>
                </c:pt>
                <c:pt idx="5">
                  <c:v>-14.555955179700026</c:v>
                </c:pt>
                <c:pt idx="6">
                  <c:v>-17.380395627902999</c:v>
                </c:pt>
                <c:pt idx="7">
                  <c:v>-20.176591671623903</c:v>
                </c:pt>
                <c:pt idx="8">
                  <c:v>-22.944825754907725</c:v>
                </c:pt>
                <c:pt idx="9">
                  <c:v>-25.685377497358648</c:v>
                </c:pt>
                <c:pt idx="10">
                  <c:v>-28.398523722385029</c:v>
                </c:pt>
                <c:pt idx="11">
                  <c:v>-31.084538485161108</c:v>
                </c:pt>
                <c:pt idx="12">
                  <c:v>-33.743693100309599</c:v>
                </c:pt>
                <c:pt idx="13">
                  <c:v>-36.376256169306288</c:v>
                </c:pt>
                <c:pt idx="14">
                  <c:v>-38.982493607613193</c:v>
                </c:pt>
                <c:pt idx="15">
                  <c:v>-41.562668671537295</c:v>
                </c:pt>
                <c:pt idx="16">
                  <c:v>-44.117041984821931</c:v>
                </c:pt>
                <c:pt idx="17">
                  <c:v>-46.64587156497371</c:v>
                </c:pt>
                <c:pt idx="18">
                  <c:v>-49.149412849324115</c:v>
                </c:pt>
                <c:pt idx="19">
                  <c:v>-51.627918720830948</c:v>
                </c:pt>
                <c:pt idx="20">
                  <c:v>-54.081639533622209</c:v>
                </c:pt>
                <c:pt idx="21">
                  <c:v>-56.510823138286071</c:v>
                </c:pt>
                <c:pt idx="22">
                  <c:v>-58.915714906903339</c:v>
                </c:pt>
                <c:pt idx="23">
                  <c:v>-61.296557757834307</c:v>
                </c:pt>
                <c:pt idx="24">
                  <c:v>-63.653592180255963</c:v>
                </c:pt>
                <c:pt idx="25">
                  <c:v>-65.987056258453379</c:v>
                </c:pt>
                <c:pt idx="26">
                  <c:v>-68.297185695869175</c:v>
                </c:pt>
                <c:pt idx="27">
                  <c:v>-70.584213838910486</c:v>
                </c:pt>
                <c:pt idx="28">
                  <c:v>-72.848371700520644</c:v>
                </c:pt>
                <c:pt idx="29">
                  <c:v>-75.089887983515879</c:v>
                </c:pt>
                <c:pt idx="30">
                  <c:v>-77.308989103680304</c:v>
                </c:pt>
                <c:pt idx="31">
                  <c:v>-79.505899212643598</c:v>
                </c:pt>
                <c:pt idx="32">
                  <c:v>-81.680840220517453</c:v>
                </c:pt>
                <c:pt idx="33">
                  <c:v>-83.834031818312283</c:v>
                </c:pt>
                <c:pt idx="34">
                  <c:v>-85.965691500129168</c:v>
                </c:pt>
                <c:pt idx="35">
                  <c:v>-88.076034585127871</c:v>
                </c:pt>
                <c:pt idx="36">
                  <c:v>-90.165274239276584</c:v>
                </c:pt>
                <c:pt idx="37">
                  <c:v>-92.233621496883814</c:v>
                </c:pt>
                <c:pt idx="38">
                  <c:v>-94.281285281915501</c:v>
                </c:pt>
                <c:pt idx="39">
                  <c:v>-96.308472429095758</c:v>
                </c:pt>
                <c:pt idx="40">
                  <c:v>-98.315387704804436</c:v>
                </c:pt>
                <c:pt idx="41">
                  <c:v>-100.3022338277565</c:v>
                </c:pt>
                <c:pt idx="42">
                  <c:v>-102.26921148947953</c:v>
                </c:pt>
                <c:pt idx="43">
                  <c:v>-104.21651937458444</c:v>
                </c:pt>
                <c:pt idx="44">
                  <c:v>-106.14435418083859</c:v>
                </c:pt>
                <c:pt idx="45">
                  <c:v>-108.0529106390302</c:v>
                </c:pt>
                <c:pt idx="46">
                  <c:v>-109.94238153263942</c:v>
                </c:pt>
                <c:pt idx="47">
                  <c:v>-111.81295771731348</c:v>
                </c:pt>
                <c:pt idx="48">
                  <c:v>-113.66482814014036</c:v>
                </c:pt>
                <c:pt idx="49">
                  <c:v>-115.49817985873895</c:v>
                </c:pt>
                <c:pt idx="50">
                  <c:v>-117.31319806015155</c:v>
                </c:pt>
                <c:pt idx="51">
                  <c:v>-119.11006607955005</c:v>
                </c:pt>
                <c:pt idx="52">
                  <c:v>-120.88896541875425</c:v>
                </c:pt>
                <c:pt idx="53">
                  <c:v>-122.65007576456701</c:v>
                </c:pt>
                <c:pt idx="54">
                  <c:v>-124.39357500692107</c:v>
                </c:pt>
                <c:pt idx="55">
                  <c:v>-126.11963925685211</c:v>
                </c:pt>
                <c:pt idx="56">
                  <c:v>-127.82844286428318</c:v>
                </c:pt>
                <c:pt idx="57">
                  <c:v>-129.52015843564081</c:v>
                </c:pt>
                <c:pt idx="58">
                  <c:v>-131.19495685128447</c:v>
                </c:pt>
                <c:pt idx="59">
                  <c:v>-132.85300728277161</c:v>
                </c:pt>
                <c:pt idx="60">
                  <c:v>-134.4944772099438</c:v>
                </c:pt>
                <c:pt idx="61">
                  <c:v>-136.11953243784373</c:v>
                </c:pt>
                <c:pt idx="62">
                  <c:v>-137.72833711346658</c:v>
                </c:pt>
                <c:pt idx="63">
                  <c:v>-139.32105374233123</c:v>
                </c:pt>
                <c:pt idx="64">
                  <c:v>-140.89784320490793</c:v>
                </c:pt>
                <c:pt idx="65">
                  <c:v>-142.45886477285833</c:v>
                </c:pt>
                <c:pt idx="66">
                  <c:v>-144.00427612513025</c:v>
                </c:pt>
                <c:pt idx="67">
                  <c:v>-145.53423336387846</c:v>
                </c:pt>
                <c:pt idx="68">
                  <c:v>-147.04889103024016</c:v>
                </c:pt>
                <c:pt idx="69">
                  <c:v>-148.5484021199378</c:v>
                </c:pt>
                <c:pt idx="70">
                  <c:v>-150.03291809873841</c:v>
                </c:pt>
                <c:pt idx="71">
                  <c:v>-151.50258891775101</c:v>
                </c:pt>
                <c:pt idx="72">
                  <c:v>-152.95756302857345</c:v>
                </c:pt>
                <c:pt idx="73">
                  <c:v>-154.39798739828822</c:v>
                </c:pt>
                <c:pt idx="74">
                  <c:v>-155.82400752430485</c:v>
                </c:pt>
                <c:pt idx="75">
                  <c:v>-157.23576744906131</c:v>
                </c:pt>
                <c:pt idx="76">
                  <c:v>-158.63340977457068</c:v>
                </c:pt>
                <c:pt idx="77">
                  <c:v>-160.01707567682482</c:v>
                </c:pt>
                <c:pt idx="78">
                  <c:v>-161.38690492005719</c:v>
                </c:pt>
                <c:pt idx="79">
                  <c:v>-162.74303587085589</c:v>
                </c:pt>
                <c:pt idx="80">
                  <c:v>-164.08560551214757</c:v>
                </c:pt>
                <c:pt idx="81">
                  <c:v>-165.41474945702709</c:v>
                </c:pt>
                <c:pt idx="82">
                  <c:v>-166.73060196245632</c:v>
                </c:pt>
                <c:pt idx="83">
                  <c:v>-168.03329594283176</c:v>
                </c:pt>
                <c:pt idx="84">
                  <c:v>-169.3229629834041</c:v>
                </c:pt>
                <c:pt idx="85">
                  <c:v>-170.59973335356941</c:v>
                </c:pt>
                <c:pt idx="86">
                  <c:v>-171.8637360200342</c:v>
                </c:pt>
                <c:pt idx="87">
                  <c:v>-173.11509865983336</c:v>
                </c:pt>
                <c:pt idx="88">
                  <c:v>-174.35394767323569</c:v>
                </c:pt>
                <c:pt idx="89">
                  <c:v>-175.5804081965027</c:v>
                </c:pt>
                <c:pt idx="90">
                  <c:v>-176.79460411453695</c:v>
                </c:pt>
                <c:pt idx="91">
                  <c:v>-177.9966580733923</c:v>
                </c:pt>
                <c:pt idx="92">
                  <c:v>-179.18669149265838</c:v>
                </c:pt>
                <c:pt idx="93">
                  <c:v>-180.36482457773181</c:v>
                </c:pt>
                <c:pt idx="94">
                  <c:v>-181.53117633195461</c:v>
                </c:pt>
                <c:pt idx="95">
                  <c:v>-182.68586456863494</c:v>
                </c:pt>
                <c:pt idx="96">
                  <c:v>-183.82900592294811</c:v>
                </c:pt>
                <c:pt idx="97">
                  <c:v>-184.96071586371914</c:v>
                </c:pt>
                <c:pt idx="98">
                  <c:v>-186.08110870508204</c:v>
                </c:pt>
                <c:pt idx="99">
                  <c:v>-187.19029761803159</c:v>
                </c:pt>
                <c:pt idx="100">
                  <c:v>-188.28839464185072</c:v>
                </c:pt>
                <c:pt idx="101">
                  <c:v>-189.3755106954323</c:v>
                </c:pt>
                <c:pt idx="102">
                  <c:v>-190.45175558847797</c:v>
                </c:pt>
                <c:pt idx="103">
                  <c:v>-191.51723803259387</c:v>
                </c:pt>
                <c:pt idx="104">
                  <c:v>-192.57206565226718</c:v>
                </c:pt>
                <c:pt idx="105">
                  <c:v>-193.61634499574456</c:v>
                </c:pt>
                <c:pt idx="106">
                  <c:v>-194.65018154578721</c:v>
                </c:pt>
                <c:pt idx="107">
                  <c:v>-195.6736797303283</c:v>
                </c:pt>
                <c:pt idx="108">
                  <c:v>-196.68694293302607</c:v>
                </c:pt>
                <c:pt idx="109">
                  <c:v>-197.69007350369569</c:v>
                </c:pt>
                <c:pt idx="110">
                  <c:v>-198.68317276865807</c:v>
                </c:pt>
                <c:pt idx="111">
                  <c:v>-199.66634104097221</c:v>
                </c:pt>
                <c:pt idx="112">
                  <c:v>-200.63967763056172</c:v>
                </c:pt>
                <c:pt idx="113">
                  <c:v>-201.60328085425678</c:v>
                </c:pt>
                <c:pt idx="114">
                  <c:v>-202.55724804571526</c:v>
                </c:pt>
                <c:pt idx="115">
                  <c:v>-203.50167556525653</c:v>
                </c:pt>
                <c:pt idx="116">
                  <c:v>-204.43665880960449</c:v>
                </c:pt>
                <c:pt idx="117">
                  <c:v>-205.36229222150797</c:v>
                </c:pt>
                <c:pt idx="118">
                  <c:v>-206.2786692992928</c:v>
                </c:pt>
                <c:pt idx="119">
                  <c:v>-207.18588260629997</c:v>
                </c:pt>
                <c:pt idx="120">
                  <c:v>-208.08402378023743</c:v>
                </c:pt>
                <c:pt idx="121">
                  <c:v>-208.97318354243507</c:v>
                </c:pt>
                <c:pt idx="122">
                  <c:v>-209.85345170701081</c:v>
                </c:pt>
                <c:pt idx="123">
                  <c:v>-210.72491718994058</c:v>
                </c:pt>
                <c:pt idx="124">
                  <c:v>-211.5876680180412</c:v>
                </c:pt>
                <c:pt idx="125">
                  <c:v>-212.44179133786079</c:v>
                </c:pt>
                <c:pt idx="126">
                  <c:v>-213.28737342448218</c:v>
                </c:pt>
                <c:pt idx="127">
                  <c:v>-214.12449969023737</c:v>
                </c:pt>
                <c:pt idx="128">
                  <c:v>-214.95325469333451</c:v>
                </c:pt>
                <c:pt idx="129">
                  <c:v>-215.77372214640096</c:v>
                </c:pt>
                <c:pt idx="130">
                  <c:v>-216.58598492493758</c:v>
                </c:pt>
              </c:numCache>
            </c:numRef>
          </c:yVal>
        </c:ser>
        <c:ser>
          <c:idx val="4"/>
          <c:order val="2"/>
          <c:spPr>
            <a:ln w="28575">
              <a:solidFill>
                <a:srgbClr val="4F81BD"/>
              </a:solidFill>
            </a:ln>
          </c:spPr>
          <c:marker>
            <c:symbol val="none"/>
          </c:marker>
          <c:xVal>
            <c:numRef>
              <c:f>'Vermeer and Rahms'!$C$4:$C$15</c:f>
              <c:numCache>
                <c:formatCode>General</c:formatCode>
                <c:ptCount val="12"/>
                <c:pt idx="0">
                  <c:v>1948.939956516235</c:v>
                </c:pt>
                <c:pt idx="1">
                  <c:v>1978.6229048285222</c:v>
                </c:pt>
                <c:pt idx="2">
                  <c:v>1990.8141031295499</c:v>
                </c:pt>
                <c:pt idx="3">
                  <c:v>2006.4506435972517</c:v>
                </c:pt>
                <c:pt idx="4">
                  <c:v>2020.2320014803731</c:v>
                </c:pt>
                <c:pt idx="5">
                  <c:v>2032.1581821707073</c:v>
                </c:pt>
                <c:pt idx="6">
                  <c:v>2047.0198728700514</c:v>
                </c:pt>
                <c:pt idx="7">
                  <c:v>2058.9119989699511</c:v>
                </c:pt>
                <c:pt idx="8">
                  <c:v>2070.6005955132055</c:v>
                </c:pt>
                <c:pt idx="9">
                  <c:v>2080.3954527308792</c:v>
                </c:pt>
                <c:pt idx="10">
                  <c:v>2088.4195467310374</c:v>
                </c:pt>
                <c:pt idx="11">
                  <c:v>2098.4372361389378</c:v>
                </c:pt>
              </c:numCache>
            </c:numRef>
          </c:xVal>
          <c:yVal>
            <c:numRef>
              <c:f>'Vermeer and Rahms'!$E$4:$E$15</c:f>
              <c:numCache>
                <c:formatCode>General</c:formatCode>
                <c:ptCount val="12"/>
                <c:pt idx="0">
                  <c:v>-109.12399198934072</c:v>
                </c:pt>
                <c:pt idx="1">
                  <c:v>-50.768573218688992</c:v>
                </c:pt>
                <c:pt idx="2">
                  <c:v>-21.590863833362729</c:v>
                </c:pt>
                <c:pt idx="3">
                  <c:v>30.929013060224012</c:v>
                </c:pt>
                <c:pt idx="4">
                  <c:v>135.96876684739811</c:v>
                </c:pt>
                <c:pt idx="5">
                  <c:v>258.5151462657667</c:v>
                </c:pt>
                <c:pt idx="6">
                  <c:v>443.90591414822353</c:v>
                </c:pt>
                <c:pt idx="7">
                  <c:v>648.14987984550714</c:v>
                </c:pt>
                <c:pt idx="8">
                  <c:v>921.52279157769419</c:v>
                </c:pt>
                <c:pt idx="9">
                  <c:v>1189.9577179226953</c:v>
                </c:pt>
                <c:pt idx="10">
                  <c:v>1460.6367729412011</c:v>
                </c:pt>
                <c:pt idx="11">
                  <c:v>1808.0761411978538</c:v>
                </c:pt>
              </c:numCache>
            </c:numRef>
          </c:yVal>
        </c:ser>
        <c:ser>
          <c:idx val="5"/>
          <c:order val="3"/>
          <c:spPr>
            <a:ln w="28575">
              <a:solidFill>
                <a:schemeClr val="accent1"/>
              </a:solidFill>
            </a:ln>
          </c:spPr>
          <c:marker>
            <c:symbol val="none"/>
          </c:marker>
          <c:xVal>
            <c:numRef>
              <c:f>'Vermeer and Rahms'!$H$4:$H$15</c:f>
              <c:numCache>
                <c:formatCode>General</c:formatCode>
                <c:ptCount val="12"/>
                <c:pt idx="0">
                  <c:v>1948.9399295572493</c:v>
                </c:pt>
                <c:pt idx="1">
                  <c:v>1978.6229857054832</c:v>
                </c:pt>
                <c:pt idx="2">
                  <c:v>1990.8142433162702</c:v>
                </c:pt>
                <c:pt idx="3">
                  <c:v>2006.4508377019481</c:v>
                </c:pt>
                <c:pt idx="4">
                  <c:v>2023.758862227291</c:v>
                </c:pt>
                <c:pt idx="5">
                  <c:v>2040.9750752317461</c:v>
                </c:pt>
                <c:pt idx="6">
                  <c:v>2059.9512247251423</c:v>
                </c:pt>
                <c:pt idx="7">
                  <c:v>2069.1984047613437</c:v>
                </c:pt>
                <c:pt idx="8">
                  <c:v>2078.5359621004122</c:v>
                </c:pt>
                <c:pt idx="9">
                  <c:v>2087.4492065755026</c:v>
                </c:pt>
                <c:pt idx="10">
                  <c:v>2096.0610927274802</c:v>
                </c:pt>
                <c:pt idx="11">
                  <c:v>2098.7316929617423</c:v>
                </c:pt>
              </c:numCache>
            </c:numRef>
          </c:xVal>
          <c:yVal>
            <c:numRef>
              <c:f>'Vermeer and Rahms'!$J$4:$J$15</c:f>
              <c:numCache>
                <c:formatCode>General</c:formatCode>
                <c:ptCount val="12"/>
                <c:pt idx="0">
                  <c:v>-109.12399198934072</c:v>
                </c:pt>
                <c:pt idx="1">
                  <c:v>-50.768573218688992</c:v>
                </c:pt>
                <c:pt idx="2">
                  <c:v>-21.590863833362729</c:v>
                </c:pt>
                <c:pt idx="3">
                  <c:v>30.929013060224012</c:v>
                </c:pt>
                <c:pt idx="4">
                  <c:v>97.065154333629167</c:v>
                </c:pt>
                <c:pt idx="5">
                  <c:v>193.67547547774419</c:v>
                </c:pt>
                <c:pt idx="6">
                  <c:v>340.16310574404855</c:v>
                </c:pt>
                <c:pt idx="7">
                  <c:v>421.21198188265595</c:v>
                </c:pt>
                <c:pt idx="8">
                  <c:v>506.5503707169496</c:v>
                </c:pt>
                <c:pt idx="9">
                  <c:v>593.43550107904309</c:v>
                </c:pt>
                <c:pt idx="10">
                  <c:v>669.59649352871054</c:v>
                </c:pt>
                <c:pt idx="11">
                  <c:v>692.83869508928797</c:v>
                </c:pt>
              </c:numCache>
            </c:numRef>
          </c:yVal>
        </c:ser>
        <c:ser>
          <c:idx val="3"/>
          <c:order val="4"/>
          <c:spPr>
            <a:ln w="28575">
              <a:noFill/>
            </a:ln>
          </c:spPr>
          <c:marker>
            <c:symbol val="square"/>
            <c:size val="3"/>
            <c:spPr>
              <a:solidFill>
                <a:srgbClr val="FF0000"/>
              </a:solidFill>
              <a:ln>
                <a:noFill/>
              </a:ln>
            </c:spPr>
          </c:marker>
          <c:xVal>
            <c:numRef>
              <c:f>Sheet1!$A$3:$A$103</c:f>
              <c:numCache>
                <c:formatCode>General</c:formatCode>
                <c:ptCount val="10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pt idx="51">
                  <c:v>2051</c:v>
                </c:pt>
                <c:pt idx="52">
                  <c:v>2052</c:v>
                </c:pt>
                <c:pt idx="53">
                  <c:v>2053</c:v>
                </c:pt>
                <c:pt idx="54">
                  <c:v>2054</c:v>
                </c:pt>
                <c:pt idx="55">
                  <c:v>2055</c:v>
                </c:pt>
                <c:pt idx="56">
                  <c:v>2056</c:v>
                </c:pt>
                <c:pt idx="57">
                  <c:v>2057</c:v>
                </c:pt>
                <c:pt idx="58">
                  <c:v>2058</c:v>
                </c:pt>
                <c:pt idx="59">
                  <c:v>2059</c:v>
                </c:pt>
                <c:pt idx="60">
                  <c:v>2060</c:v>
                </c:pt>
                <c:pt idx="61">
                  <c:v>2061</c:v>
                </c:pt>
                <c:pt idx="62">
                  <c:v>2062</c:v>
                </c:pt>
                <c:pt idx="63">
                  <c:v>2063</c:v>
                </c:pt>
                <c:pt idx="64">
                  <c:v>2064</c:v>
                </c:pt>
                <c:pt idx="65">
                  <c:v>2065</c:v>
                </c:pt>
                <c:pt idx="66">
                  <c:v>2066</c:v>
                </c:pt>
                <c:pt idx="67">
                  <c:v>2067</c:v>
                </c:pt>
                <c:pt idx="68">
                  <c:v>2068</c:v>
                </c:pt>
                <c:pt idx="69">
                  <c:v>2069</c:v>
                </c:pt>
                <c:pt idx="70">
                  <c:v>2070</c:v>
                </c:pt>
                <c:pt idx="71">
                  <c:v>2071</c:v>
                </c:pt>
                <c:pt idx="72">
                  <c:v>2072</c:v>
                </c:pt>
                <c:pt idx="73">
                  <c:v>2073</c:v>
                </c:pt>
                <c:pt idx="74">
                  <c:v>2074</c:v>
                </c:pt>
                <c:pt idx="75">
                  <c:v>2075</c:v>
                </c:pt>
                <c:pt idx="76">
                  <c:v>2076</c:v>
                </c:pt>
                <c:pt idx="77">
                  <c:v>2077</c:v>
                </c:pt>
                <c:pt idx="78">
                  <c:v>2078</c:v>
                </c:pt>
                <c:pt idx="79">
                  <c:v>2079</c:v>
                </c:pt>
                <c:pt idx="80">
                  <c:v>2080</c:v>
                </c:pt>
                <c:pt idx="81">
                  <c:v>2081</c:v>
                </c:pt>
                <c:pt idx="82">
                  <c:v>2082</c:v>
                </c:pt>
                <c:pt idx="83">
                  <c:v>2083</c:v>
                </c:pt>
                <c:pt idx="84">
                  <c:v>2084</c:v>
                </c:pt>
                <c:pt idx="85">
                  <c:v>2085</c:v>
                </c:pt>
                <c:pt idx="86">
                  <c:v>2086</c:v>
                </c:pt>
                <c:pt idx="87">
                  <c:v>2087</c:v>
                </c:pt>
                <c:pt idx="88">
                  <c:v>2088</c:v>
                </c:pt>
                <c:pt idx="89">
                  <c:v>2089</c:v>
                </c:pt>
                <c:pt idx="90">
                  <c:v>2090</c:v>
                </c:pt>
                <c:pt idx="91">
                  <c:v>2091</c:v>
                </c:pt>
                <c:pt idx="92">
                  <c:v>2092</c:v>
                </c:pt>
                <c:pt idx="93">
                  <c:v>2093</c:v>
                </c:pt>
                <c:pt idx="94">
                  <c:v>2094</c:v>
                </c:pt>
                <c:pt idx="95">
                  <c:v>2095</c:v>
                </c:pt>
                <c:pt idx="96">
                  <c:v>2096</c:v>
                </c:pt>
                <c:pt idx="97">
                  <c:v>2097</c:v>
                </c:pt>
                <c:pt idx="98">
                  <c:v>2098</c:v>
                </c:pt>
                <c:pt idx="99">
                  <c:v>2099</c:v>
                </c:pt>
                <c:pt idx="100">
                  <c:v>2100</c:v>
                </c:pt>
              </c:numCache>
            </c:numRef>
          </c:xVal>
          <c:yVal>
            <c:numRef>
              <c:f>Sheet1!$F$3:$F$103</c:f>
              <c:numCache>
                <c:formatCode>General</c:formatCode>
                <c:ptCount val="101"/>
                <c:pt idx="0">
                  <c:v>3</c:v>
                </c:pt>
                <c:pt idx="1">
                  <c:v>6.069</c:v>
                </c:pt>
                <c:pt idx="2">
                  <c:v>9.2085870000000014</c:v>
                </c:pt>
                <c:pt idx="3">
                  <c:v>12.420384501000004</c:v>
                </c:pt>
                <c:pt idx="4">
                  <c:v>15.706053344522999</c:v>
                </c:pt>
                <c:pt idx="5">
                  <c:v>19.067292571446956</c:v>
                </c:pt>
                <c:pt idx="6">
                  <c:v>22.505840300590286</c:v>
                </c:pt>
                <c:pt idx="7">
                  <c:v>26.023474627503884</c:v>
                </c:pt>
                <c:pt idx="8">
                  <c:v>29.622014543936473</c:v>
                </c:pt>
                <c:pt idx="9">
                  <c:v>33.303320878446996</c:v>
                </c:pt>
                <c:pt idx="10">
                  <c:v>37.069297258651275</c:v>
                </c:pt>
                <c:pt idx="11">
                  <c:v>40.921891095600053</c:v>
                </c:pt>
                <c:pt idx="12">
                  <c:v>44.863094590799044</c:v>
                </c:pt>
                <c:pt idx="13">
                  <c:v>48.894945766387394</c:v>
                </c:pt>
                <c:pt idx="14">
                  <c:v>53.019529519014199</c:v>
                </c:pt>
                <c:pt idx="15">
                  <c:v>57.238978697951886</c:v>
                </c:pt>
                <c:pt idx="16">
                  <c:v>61.555475208004552</c:v>
                </c:pt>
                <c:pt idx="17">
                  <c:v>65.9712511377884</c:v>
                </c:pt>
                <c:pt idx="18">
                  <c:v>70.488589913957782</c:v>
                </c:pt>
                <c:pt idx="19">
                  <c:v>75.109827481978826</c:v>
                </c:pt>
                <c:pt idx="20">
                  <c:v>79.837353514064318</c:v>
                </c:pt>
                <c:pt idx="21">
                  <c:v>84.673612644887783</c:v>
                </c:pt>
                <c:pt idx="22">
                  <c:v>89.621105735720178</c:v>
                </c:pt>
                <c:pt idx="23">
                  <c:v>94.682391167641228</c:v>
                </c:pt>
                <c:pt idx="24">
                  <c:v>99.860086164497488</c:v>
                </c:pt>
                <c:pt idx="25">
                  <c:v>105.15686814628047</c:v>
                </c:pt>
                <c:pt idx="26">
                  <c:v>110.57547611364481</c:v>
                </c:pt>
                <c:pt idx="27">
                  <c:v>116.118712064259</c:v>
                </c:pt>
                <c:pt idx="28">
                  <c:v>121.78944244173719</c:v>
                </c:pt>
                <c:pt idx="29">
                  <c:v>127.59059961789738</c:v>
                </c:pt>
                <c:pt idx="30">
                  <c:v>133.52518340910828</c:v>
                </c:pt>
                <c:pt idx="31">
                  <c:v>139.59626262751812</c:v>
                </c:pt>
                <c:pt idx="32">
                  <c:v>145.8069766679512</c:v>
                </c:pt>
                <c:pt idx="33">
                  <c:v>152.16053713131402</c:v>
                </c:pt>
                <c:pt idx="34">
                  <c:v>158.6602294853349</c:v>
                </c:pt>
                <c:pt idx="35">
                  <c:v>165.3094147634969</c:v>
                </c:pt>
                <c:pt idx="36">
                  <c:v>172.11153130305732</c:v>
                </c:pt>
                <c:pt idx="37">
                  <c:v>179.07009652302762</c:v>
                </c:pt>
                <c:pt idx="38">
                  <c:v>186.18870874305725</c:v>
                </c:pt>
                <c:pt idx="39">
                  <c:v>193.47104904414755</c:v>
                </c:pt>
                <c:pt idx="40">
                  <c:v>200.92088317216292</c:v>
                </c:pt>
                <c:pt idx="41">
                  <c:v>208.54206348512258</c:v>
                </c:pt>
                <c:pt idx="42">
                  <c:v>216.33853094528109</c:v>
                </c:pt>
                <c:pt idx="43">
                  <c:v>224.31431715702243</c:v>
                </c:pt>
                <c:pt idx="44">
                  <c:v>232.47354645163404</c:v>
                </c:pt>
                <c:pt idx="45">
                  <c:v>240.82043802002164</c:v>
                </c:pt>
                <c:pt idx="46">
                  <c:v>249.35930809448141</c:v>
                </c:pt>
                <c:pt idx="47">
                  <c:v>258.09457218065427</c:v>
                </c:pt>
                <c:pt idx="48">
                  <c:v>267.03074734080923</c:v>
                </c:pt>
                <c:pt idx="49">
                  <c:v>276.17245452964909</c:v>
                </c:pt>
                <c:pt idx="50">
                  <c:v>285.52442098382988</c:v>
                </c:pt>
                <c:pt idx="51">
                  <c:v>295.09148266645792</c:v>
                </c:pt>
                <c:pt idx="52">
                  <c:v>304.87858676778643</c:v>
                </c:pt>
                <c:pt idx="53">
                  <c:v>314.89079426344551</c:v>
                </c:pt>
                <c:pt idx="54">
                  <c:v>325.13328253150473</c:v>
                </c:pt>
                <c:pt idx="55">
                  <c:v>335.6113480297293</c:v>
                </c:pt>
                <c:pt idx="56">
                  <c:v>346.33040903441332</c:v>
                </c:pt>
                <c:pt idx="57">
                  <c:v>357.29600844220153</c:v>
                </c:pt>
                <c:pt idx="58">
                  <c:v>368.51381663637517</c:v>
                </c:pt>
                <c:pt idx="59">
                  <c:v>379.98963441901174</c:v>
                </c:pt>
                <c:pt idx="60">
                  <c:v>391.72939601064894</c:v>
                </c:pt>
                <c:pt idx="61">
                  <c:v>403.73917211889369</c:v>
                </c:pt>
                <c:pt idx="62">
                  <c:v>416.02517307762696</c:v>
                </c:pt>
                <c:pt idx="63">
                  <c:v>428.59375205841246</c:v>
                </c:pt>
                <c:pt idx="64">
                  <c:v>441.45140835575722</c:v>
                </c:pt>
                <c:pt idx="65">
                  <c:v>454.6047907479396</c:v>
                </c:pt>
                <c:pt idx="66">
                  <c:v>468.06070093514217</c:v>
                </c:pt>
                <c:pt idx="67">
                  <c:v>481.82609705664913</c:v>
                </c:pt>
                <c:pt idx="68">
                  <c:v>495.90809728895329</c:v>
                </c:pt>
                <c:pt idx="69">
                  <c:v>510.31398352659915</c:v>
                </c:pt>
                <c:pt idx="70">
                  <c:v>525.05120514770886</c:v>
                </c:pt>
                <c:pt idx="71">
                  <c:v>540.12738286610852</c:v>
                </c:pt>
                <c:pt idx="72">
                  <c:v>555.55031267202867</c:v>
                </c:pt>
                <c:pt idx="73">
                  <c:v>571.3279698634816</c:v>
                </c:pt>
                <c:pt idx="74">
                  <c:v>587.46851317034532</c:v>
                </c:pt>
                <c:pt idx="75">
                  <c:v>603.98028897326321</c:v>
                </c:pt>
                <c:pt idx="76">
                  <c:v>620.87183561964855</c:v>
                </c:pt>
                <c:pt idx="77">
                  <c:v>638.15188783889994</c:v>
                </c:pt>
                <c:pt idx="78">
                  <c:v>655.82938125919839</c:v>
                </c:pt>
                <c:pt idx="79">
                  <c:v>673.91345702815829</c:v>
                </c:pt>
                <c:pt idx="80">
                  <c:v>692.41346653980372</c:v>
                </c:pt>
                <c:pt idx="81">
                  <c:v>711.33897627021952</c:v>
                </c:pt>
                <c:pt idx="82">
                  <c:v>730.69977272443452</c:v>
                </c:pt>
                <c:pt idx="83">
                  <c:v>750.50586749709612</c:v>
                </c:pt>
                <c:pt idx="84">
                  <c:v>770.76750244952927</c:v>
                </c:pt>
                <c:pt idx="85">
                  <c:v>791.49515500586836</c:v>
                </c:pt>
                <c:pt idx="86">
                  <c:v>812.69954357100573</c:v>
                </c:pt>
                <c:pt idx="87">
                  <c:v>834.39163307313652</c:v>
                </c:pt>
                <c:pt idx="88">
                  <c:v>856.5826406338183</c:v>
                </c:pt>
                <c:pt idx="89">
                  <c:v>879.28404136840049</c:v>
                </c:pt>
                <c:pt idx="90">
                  <c:v>902.50757431986915</c:v>
                </c:pt>
                <c:pt idx="91">
                  <c:v>926.26524852922603</c:v>
                </c:pt>
                <c:pt idx="92">
                  <c:v>950.56934924539814</c:v>
                </c:pt>
                <c:pt idx="93">
                  <c:v>975.43244427804302</c:v>
                </c:pt>
                <c:pt idx="94">
                  <c:v>1000.8673904964348</c:v>
                </c:pt>
                <c:pt idx="95">
                  <c:v>1026.8873404778496</c:v>
                </c:pt>
                <c:pt idx="96">
                  <c:v>1053.5057493088457</c:v>
                </c:pt>
                <c:pt idx="97">
                  <c:v>1080.7363815429489</c:v>
                </c:pt>
                <c:pt idx="98">
                  <c:v>1108.5933183184286</c:v>
                </c:pt>
                <c:pt idx="99">
                  <c:v>1137.0909646397608</c:v>
                </c:pt>
                <c:pt idx="100">
                  <c:v>1166.2440568264749</c:v>
                </c:pt>
              </c:numCache>
            </c:numRef>
          </c:yVal>
        </c:ser>
        <c:ser>
          <c:idx val="2"/>
          <c:order val="5"/>
          <c:spPr>
            <a:ln w="28575">
              <a:noFill/>
            </a:ln>
          </c:spPr>
          <c:marker>
            <c:symbol val="square"/>
            <c:size val="6"/>
            <c:spPr>
              <a:solidFill>
                <a:schemeClr val="tx1"/>
              </a:solidFill>
              <a:ln>
                <a:noFill/>
              </a:ln>
            </c:spPr>
          </c:marker>
          <c:xVal>
            <c:numRef>
              <c:f>Sheet1!$O$3:$O$140</c:f>
              <c:numCache>
                <c:formatCode>General</c:formatCode>
                <c:ptCount val="138"/>
                <c:pt idx="0">
                  <c:v>1870.5</c:v>
                </c:pt>
                <c:pt idx="1">
                  <c:v>1871.5</c:v>
                </c:pt>
                <c:pt idx="2">
                  <c:v>1872.5</c:v>
                </c:pt>
                <c:pt idx="3">
                  <c:v>1873.5</c:v>
                </c:pt>
                <c:pt idx="4">
                  <c:v>1874.5</c:v>
                </c:pt>
                <c:pt idx="5">
                  <c:v>1875.5</c:v>
                </c:pt>
                <c:pt idx="6">
                  <c:v>1876.5</c:v>
                </c:pt>
                <c:pt idx="7">
                  <c:v>1877.5</c:v>
                </c:pt>
                <c:pt idx="8">
                  <c:v>1878.5</c:v>
                </c:pt>
                <c:pt idx="9">
                  <c:v>1879.5</c:v>
                </c:pt>
                <c:pt idx="10">
                  <c:v>1880.5</c:v>
                </c:pt>
                <c:pt idx="11">
                  <c:v>1881.5</c:v>
                </c:pt>
                <c:pt idx="12">
                  <c:v>1882.5</c:v>
                </c:pt>
                <c:pt idx="13">
                  <c:v>1883.5</c:v>
                </c:pt>
                <c:pt idx="14">
                  <c:v>1884.5</c:v>
                </c:pt>
                <c:pt idx="15">
                  <c:v>1885.5</c:v>
                </c:pt>
                <c:pt idx="16">
                  <c:v>1886.5</c:v>
                </c:pt>
                <c:pt idx="17">
                  <c:v>1887.5</c:v>
                </c:pt>
                <c:pt idx="18">
                  <c:v>1888.5</c:v>
                </c:pt>
                <c:pt idx="19">
                  <c:v>1889.5</c:v>
                </c:pt>
                <c:pt idx="20">
                  <c:v>1890.5</c:v>
                </c:pt>
                <c:pt idx="21">
                  <c:v>1891.5</c:v>
                </c:pt>
                <c:pt idx="22">
                  <c:v>1892.5</c:v>
                </c:pt>
                <c:pt idx="23">
                  <c:v>1893.5</c:v>
                </c:pt>
                <c:pt idx="24">
                  <c:v>1894.5</c:v>
                </c:pt>
                <c:pt idx="25">
                  <c:v>1895.5</c:v>
                </c:pt>
                <c:pt idx="26">
                  <c:v>1896.5</c:v>
                </c:pt>
                <c:pt idx="27">
                  <c:v>1897.5</c:v>
                </c:pt>
                <c:pt idx="28">
                  <c:v>1898.5</c:v>
                </c:pt>
                <c:pt idx="29">
                  <c:v>1899.5</c:v>
                </c:pt>
                <c:pt idx="30">
                  <c:v>1900.5</c:v>
                </c:pt>
                <c:pt idx="31">
                  <c:v>1901.5</c:v>
                </c:pt>
                <c:pt idx="32">
                  <c:v>1902.5</c:v>
                </c:pt>
                <c:pt idx="33">
                  <c:v>1903.5</c:v>
                </c:pt>
                <c:pt idx="34">
                  <c:v>1904.5</c:v>
                </c:pt>
                <c:pt idx="35">
                  <c:v>1905.5</c:v>
                </c:pt>
                <c:pt idx="36">
                  <c:v>1906.5</c:v>
                </c:pt>
                <c:pt idx="37">
                  <c:v>1907.5</c:v>
                </c:pt>
                <c:pt idx="38">
                  <c:v>1908.5</c:v>
                </c:pt>
                <c:pt idx="39">
                  <c:v>1909.5</c:v>
                </c:pt>
                <c:pt idx="40">
                  <c:v>1910.5</c:v>
                </c:pt>
                <c:pt idx="41">
                  <c:v>1911.5</c:v>
                </c:pt>
                <c:pt idx="42">
                  <c:v>1912.5</c:v>
                </c:pt>
                <c:pt idx="43">
                  <c:v>1913.5</c:v>
                </c:pt>
                <c:pt idx="44">
                  <c:v>1914.5</c:v>
                </c:pt>
                <c:pt idx="45">
                  <c:v>1915.5</c:v>
                </c:pt>
                <c:pt idx="46">
                  <c:v>1916.5</c:v>
                </c:pt>
                <c:pt idx="47">
                  <c:v>1917.5</c:v>
                </c:pt>
                <c:pt idx="48">
                  <c:v>1918.5</c:v>
                </c:pt>
                <c:pt idx="49">
                  <c:v>1919.5</c:v>
                </c:pt>
                <c:pt idx="50">
                  <c:v>1920.5</c:v>
                </c:pt>
                <c:pt idx="51">
                  <c:v>1921.5</c:v>
                </c:pt>
                <c:pt idx="52">
                  <c:v>1922.5</c:v>
                </c:pt>
                <c:pt idx="53">
                  <c:v>1923.5</c:v>
                </c:pt>
                <c:pt idx="54">
                  <c:v>1924.5</c:v>
                </c:pt>
                <c:pt idx="55">
                  <c:v>1925.5</c:v>
                </c:pt>
                <c:pt idx="56">
                  <c:v>1926.5</c:v>
                </c:pt>
                <c:pt idx="57">
                  <c:v>1927.5</c:v>
                </c:pt>
                <c:pt idx="58">
                  <c:v>1928.5</c:v>
                </c:pt>
                <c:pt idx="59">
                  <c:v>1929.5</c:v>
                </c:pt>
                <c:pt idx="60">
                  <c:v>1930.5</c:v>
                </c:pt>
                <c:pt idx="61">
                  <c:v>1931.5</c:v>
                </c:pt>
                <c:pt idx="62">
                  <c:v>1932.5</c:v>
                </c:pt>
                <c:pt idx="63">
                  <c:v>1933.5</c:v>
                </c:pt>
                <c:pt idx="64">
                  <c:v>1934.5</c:v>
                </c:pt>
                <c:pt idx="65">
                  <c:v>1935.5</c:v>
                </c:pt>
                <c:pt idx="66">
                  <c:v>1936.5</c:v>
                </c:pt>
                <c:pt idx="67">
                  <c:v>1937.5</c:v>
                </c:pt>
                <c:pt idx="68">
                  <c:v>1938.5</c:v>
                </c:pt>
                <c:pt idx="69">
                  <c:v>1939.5</c:v>
                </c:pt>
                <c:pt idx="70">
                  <c:v>1940.5</c:v>
                </c:pt>
                <c:pt idx="71">
                  <c:v>1941.5</c:v>
                </c:pt>
                <c:pt idx="72">
                  <c:v>1942.5</c:v>
                </c:pt>
                <c:pt idx="73">
                  <c:v>1943.5</c:v>
                </c:pt>
                <c:pt idx="74">
                  <c:v>1944.5</c:v>
                </c:pt>
                <c:pt idx="75">
                  <c:v>1945.5</c:v>
                </c:pt>
                <c:pt idx="76">
                  <c:v>1946.5</c:v>
                </c:pt>
                <c:pt idx="77">
                  <c:v>1947.5</c:v>
                </c:pt>
                <c:pt idx="78">
                  <c:v>1948.5</c:v>
                </c:pt>
                <c:pt idx="79">
                  <c:v>1949.5</c:v>
                </c:pt>
                <c:pt idx="80">
                  <c:v>1950.5</c:v>
                </c:pt>
                <c:pt idx="81">
                  <c:v>1951.5</c:v>
                </c:pt>
                <c:pt idx="82">
                  <c:v>1952.5</c:v>
                </c:pt>
                <c:pt idx="83">
                  <c:v>1953.5</c:v>
                </c:pt>
                <c:pt idx="84">
                  <c:v>1954.5</c:v>
                </c:pt>
                <c:pt idx="85">
                  <c:v>1955.5</c:v>
                </c:pt>
                <c:pt idx="86">
                  <c:v>1956.5</c:v>
                </c:pt>
                <c:pt idx="87">
                  <c:v>1957.5</c:v>
                </c:pt>
                <c:pt idx="88">
                  <c:v>1958.5</c:v>
                </c:pt>
                <c:pt idx="89">
                  <c:v>1959.5</c:v>
                </c:pt>
                <c:pt idx="90">
                  <c:v>1960.5</c:v>
                </c:pt>
                <c:pt idx="91">
                  <c:v>1961.5</c:v>
                </c:pt>
                <c:pt idx="92">
                  <c:v>1962.5</c:v>
                </c:pt>
                <c:pt idx="93">
                  <c:v>1963.5</c:v>
                </c:pt>
                <c:pt idx="94">
                  <c:v>1964.5</c:v>
                </c:pt>
                <c:pt idx="95">
                  <c:v>1965.5</c:v>
                </c:pt>
                <c:pt idx="96">
                  <c:v>1966.5</c:v>
                </c:pt>
                <c:pt idx="97">
                  <c:v>1967.5</c:v>
                </c:pt>
                <c:pt idx="98">
                  <c:v>1968.5</c:v>
                </c:pt>
                <c:pt idx="99">
                  <c:v>1969.5</c:v>
                </c:pt>
                <c:pt idx="100">
                  <c:v>1970.5</c:v>
                </c:pt>
                <c:pt idx="101">
                  <c:v>1971.5</c:v>
                </c:pt>
                <c:pt idx="102">
                  <c:v>1972.5</c:v>
                </c:pt>
                <c:pt idx="103">
                  <c:v>1973.5</c:v>
                </c:pt>
                <c:pt idx="104">
                  <c:v>1974.5</c:v>
                </c:pt>
                <c:pt idx="105">
                  <c:v>1975.5</c:v>
                </c:pt>
                <c:pt idx="106">
                  <c:v>1976.5</c:v>
                </c:pt>
                <c:pt idx="107">
                  <c:v>1977.5</c:v>
                </c:pt>
                <c:pt idx="108">
                  <c:v>1978.5</c:v>
                </c:pt>
                <c:pt idx="109">
                  <c:v>1979.5</c:v>
                </c:pt>
                <c:pt idx="110">
                  <c:v>1980.5</c:v>
                </c:pt>
                <c:pt idx="111">
                  <c:v>1981.5</c:v>
                </c:pt>
                <c:pt idx="112">
                  <c:v>1982.5</c:v>
                </c:pt>
                <c:pt idx="113">
                  <c:v>1983.5</c:v>
                </c:pt>
                <c:pt idx="114">
                  <c:v>1984.5</c:v>
                </c:pt>
                <c:pt idx="115">
                  <c:v>1985.5</c:v>
                </c:pt>
                <c:pt idx="116">
                  <c:v>1986.5</c:v>
                </c:pt>
                <c:pt idx="117">
                  <c:v>1987.5</c:v>
                </c:pt>
                <c:pt idx="118">
                  <c:v>1988.5</c:v>
                </c:pt>
                <c:pt idx="119">
                  <c:v>1989.5</c:v>
                </c:pt>
                <c:pt idx="120">
                  <c:v>1990.5</c:v>
                </c:pt>
                <c:pt idx="121">
                  <c:v>1991.5</c:v>
                </c:pt>
                <c:pt idx="122">
                  <c:v>1992.5</c:v>
                </c:pt>
                <c:pt idx="123">
                  <c:v>1993.5</c:v>
                </c:pt>
                <c:pt idx="124">
                  <c:v>1994.5</c:v>
                </c:pt>
                <c:pt idx="125">
                  <c:v>1995.5</c:v>
                </c:pt>
                <c:pt idx="126">
                  <c:v>1996.5</c:v>
                </c:pt>
                <c:pt idx="127">
                  <c:v>1997.5</c:v>
                </c:pt>
                <c:pt idx="128">
                  <c:v>1998.5</c:v>
                </c:pt>
                <c:pt idx="129">
                  <c:v>1999.5</c:v>
                </c:pt>
                <c:pt idx="130">
                  <c:v>2000.5</c:v>
                </c:pt>
                <c:pt idx="131">
                  <c:v>2001.5</c:v>
                </c:pt>
                <c:pt idx="132">
                  <c:v>2002.5</c:v>
                </c:pt>
                <c:pt idx="133">
                  <c:v>2003.5</c:v>
                </c:pt>
                <c:pt idx="134">
                  <c:v>2004.5</c:v>
                </c:pt>
                <c:pt idx="135">
                  <c:v>2005.5</c:v>
                </c:pt>
                <c:pt idx="136">
                  <c:v>2006.5</c:v>
                </c:pt>
                <c:pt idx="137">
                  <c:v>2007.5</c:v>
                </c:pt>
              </c:numCache>
            </c:numRef>
          </c:xVal>
          <c:yVal>
            <c:numRef>
              <c:f>Sheet1!$R$3:$R$140</c:f>
              <c:numCache>
                <c:formatCode>General</c:formatCode>
                <c:ptCount val="138"/>
                <c:pt idx="0">
                  <c:v>-218.68</c:v>
                </c:pt>
                <c:pt idx="1">
                  <c:v>-222.64</c:v>
                </c:pt>
                <c:pt idx="2">
                  <c:v>-216.29000000000002</c:v>
                </c:pt>
                <c:pt idx="3">
                  <c:v>-217.78</c:v>
                </c:pt>
                <c:pt idx="4">
                  <c:v>-216.73000000000002</c:v>
                </c:pt>
                <c:pt idx="5">
                  <c:v>-219.73000000000002</c:v>
                </c:pt>
                <c:pt idx="6">
                  <c:v>-207.86</c:v>
                </c:pt>
                <c:pt idx="7">
                  <c:v>-201.10999999999999</c:v>
                </c:pt>
                <c:pt idx="8">
                  <c:v>-194.92000000000004</c:v>
                </c:pt>
                <c:pt idx="9">
                  <c:v>-212.16000000000003</c:v>
                </c:pt>
                <c:pt idx="10">
                  <c:v>-207.76999999999998</c:v>
                </c:pt>
                <c:pt idx="11">
                  <c:v>-205.59</c:v>
                </c:pt>
                <c:pt idx="12">
                  <c:v>-217.58</c:v>
                </c:pt>
                <c:pt idx="13">
                  <c:v>-214.42000000000004</c:v>
                </c:pt>
                <c:pt idx="14">
                  <c:v>-195.97</c:v>
                </c:pt>
                <c:pt idx="15">
                  <c:v>-202.23000000000002</c:v>
                </c:pt>
                <c:pt idx="16">
                  <c:v>-196.88000000000048</c:v>
                </c:pt>
                <c:pt idx="17">
                  <c:v>-199.23999999999998</c:v>
                </c:pt>
                <c:pt idx="18">
                  <c:v>-197.8</c:v>
                </c:pt>
                <c:pt idx="19">
                  <c:v>-196.17000000000002</c:v>
                </c:pt>
                <c:pt idx="20">
                  <c:v>-196.60999999999999</c:v>
                </c:pt>
                <c:pt idx="21">
                  <c:v>-197.23000000000002</c:v>
                </c:pt>
                <c:pt idx="22">
                  <c:v>-197.98000000000027</c:v>
                </c:pt>
                <c:pt idx="23">
                  <c:v>-188.89000000000001</c:v>
                </c:pt>
                <c:pt idx="24">
                  <c:v>-194.49</c:v>
                </c:pt>
                <c:pt idx="25">
                  <c:v>-185.93</c:v>
                </c:pt>
                <c:pt idx="26">
                  <c:v>-186.9</c:v>
                </c:pt>
                <c:pt idx="27">
                  <c:v>-183.97</c:v>
                </c:pt>
                <c:pt idx="28">
                  <c:v>-184.41000000000003</c:v>
                </c:pt>
                <c:pt idx="29">
                  <c:v>-180.48000000000027</c:v>
                </c:pt>
                <c:pt idx="30">
                  <c:v>-175.96</c:v>
                </c:pt>
                <c:pt idx="31">
                  <c:v>-178.78</c:v>
                </c:pt>
                <c:pt idx="32">
                  <c:v>-176.48000000000027</c:v>
                </c:pt>
                <c:pt idx="33">
                  <c:v>-163.92000000000004</c:v>
                </c:pt>
                <c:pt idx="34">
                  <c:v>-175.5</c:v>
                </c:pt>
                <c:pt idx="35">
                  <c:v>-182.44</c:v>
                </c:pt>
                <c:pt idx="36">
                  <c:v>-177.63</c:v>
                </c:pt>
                <c:pt idx="37">
                  <c:v>-173.14</c:v>
                </c:pt>
                <c:pt idx="38">
                  <c:v>-169.42000000000004</c:v>
                </c:pt>
                <c:pt idx="39">
                  <c:v>-173.87</c:v>
                </c:pt>
                <c:pt idx="40">
                  <c:v>-168.99</c:v>
                </c:pt>
                <c:pt idx="41">
                  <c:v>-160.92000000000004</c:v>
                </c:pt>
                <c:pt idx="42">
                  <c:v>-161.69999999999999</c:v>
                </c:pt>
                <c:pt idx="43">
                  <c:v>-162.20999999999998</c:v>
                </c:pt>
                <c:pt idx="44">
                  <c:v>-159.86000000000001</c:v>
                </c:pt>
                <c:pt idx="45">
                  <c:v>-155.32000000000048</c:v>
                </c:pt>
                <c:pt idx="46">
                  <c:v>-159.59</c:v>
                </c:pt>
                <c:pt idx="47">
                  <c:v>-162</c:v>
                </c:pt>
                <c:pt idx="48">
                  <c:v>-163.41</c:v>
                </c:pt>
                <c:pt idx="49">
                  <c:v>-158.38000000000048</c:v>
                </c:pt>
                <c:pt idx="50">
                  <c:v>-153.62</c:v>
                </c:pt>
                <c:pt idx="51">
                  <c:v>-150.33000000000001</c:v>
                </c:pt>
                <c:pt idx="52">
                  <c:v>-155.87</c:v>
                </c:pt>
                <c:pt idx="53">
                  <c:v>-161.76</c:v>
                </c:pt>
                <c:pt idx="54">
                  <c:v>-164.43</c:v>
                </c:pt>
                <c:pt idx="55">
                  <c:v>-156.35000000000051</c:v>
                </c:pt>
                <c:pt idx="56">
                  <c:v>-146.22</c:v>
                </c:pt>
                <c:pt idx="57">
                  <c:v>-148.38000000000048</c:v>
                </c:pt>
                <c:pt idx="58">
                  <c:v>-154.67000000000002</c:v>
                </c:pt>
                <c:pt idx="59">
                  <c:v>-154.5</c:v>
                </c:pt>
                <c:pt idx="60">
                  <c:v>-145.45000000000007</c:v>
                </c:pt>
                <c:pt idx="61">
                  <c:v>-139.94</c:v>
                </c:pt>
                <c:pt idx="62">
                  <c:v>-148</c:v>
                </c:pt>
                <c:pt idx="63">
                  <c:v>-142.99</c:v>
                </c:pt>
                <c:pt idx="64">
                  <c:v>-140.73000000000002</c:v>
                </c:pt>
                <c:pt idx="65">
                  <c:v>-138.51</c:v>
                </c:pt>
                <c:pt idx="66">
                  <c:v>-143.73000000000002</c:v>
                </c:pt>
                <c:pt idx="67">
                  <c:v>-137.23999999999998</c:v>
                </c:pt>
                <c:pt idx="68">
                  <c:v>-127.97</c:v>
                </c:pt>
                <c:pt idx="69">
                  <c:v>-126.84</c:v>
                </c:pt>
                <c:pt idx="70">
                  <c:v>-126</c:v>
                </c:pt>
                <c:pt idx="71">
                  <c:v>-115.06</c:v>
                </c:pt>
                <c:pt idx="72">
                  <c:v>-117.76</c:v>
                </c:pt>
                <c:pt idx="73">
                  <c:v>-114.19000000000001</c:v>
                </c:pt>
                <c:pt idx="74">
                  <c:v>-120</c:v>
                </c:pt>
                <c:pt idx="75">
                  <c:v>-111.32000000000001</c:v>
                </c:pt>
                <c:pt idx="76">
                  <c:v>-111.05000000000001</c:v>
                </c:pt>
                <c:pt idx="77">
                  <c:v>-103.56</c:v>
                </c:pt>
                <c:pt idx="78">
                  <c:v>-98.31</c:v>
                </c:pt>
                <c:pt idx="79">
                  <c:v>-90.38000000000001</c:v>
                </c:pt>
                <c:pt idx="80">
                  <c:v>-88.990000000000023</c:v>
                </c:pt>
                <c:pt idx="81">
                  <c:v>-80.990000000000023</c:v>
                </c:pt>
                <c:pt idx="82">
                  <c:v>-84.34</c:v>
                </c:pt>
                <c:pt idx="83">
                  <c:v>-83.38000000000001</c:v>
                </c:pt>
                <c:pt idx="84">
                  <c:v>-82.93</c:v>
                </c:pt>
                <c:pt idx="85">
                  <c:v>-79.580000000000013</c:v>
                </c:pt>
                <c:pt idx="86">
                  <c:v>-85.7</c:v>
                </c:pt>
                <c:pt idx="87">
                  <c:v>-71.510000000000005</c:v>
                </c:pt>
                <c:pt idx="88">
                  <c:v>-72</c:v>
                </c:pt>
                <c:pt idx="89">
                  <c:v>-67.53</c:v>
                </c:pt>
                <c:pt idx="90">
                  <c:v>-62.02</c:v>
                </c:pt>
                <c:pt idx="91">
                  <c:v>-58.720000000000013</c:v>
                </c:pt>
                <c:pt idx="92">
                  <c:v>-59.160000000000011</c:v>
                </c:pt>
                <c:pt idx="93">
                  <c:v>-62.59</c:v>
                </c:pt>
                <c:pt idx="94">
                  <c:v>-69.72</c:v>
                </c:pt>
                <c:pt idx="95">
                  <c:v>-64.95</c:v>
                </c:pt>
                <c:pt idx="96">
                  <c:v>-73.569999999999993</c:v>
                </c:pt>
                <c:pt idx="97">
                  <c:v>-71.2</c:v>
                </c:pt>
                <c:pt idx="98">
                  <c:v>-67.410000000000025</c:v>
                </c:pt>
                <c:pt idx="99">
                  <c:v>-65.740000000000023</c:v>
                </c:pt>
                <c:pt idx="100">
                  <c:v>-63.540000000000006</c:v>
                </c:pt>
                <c:pt idx="101">
                  <c:v>-57.77</c:v>
                </c:pt>
                <c:pt idx="102">
                  <c:v>-52.190000000000012</c:v>
                </c:pt>
                <c:pt idx="103">
                  <c:v>-51.390000000000008</c:v>
                </c:pt>
                <c:pt idx="104">
                  <c:v>-42.490000000000009</c:v>
                </c:pt>
                <c:pt idx="105">
                  <c:v>-43.67</c:v>
                </c:pt>
                <c:pt idx="106">
                  <c:v>-47.27000000000001</c:v>
                </c:pt>
                <c:pt idx="107">
                  <c:v>-48.660000000000011</c:v>
                </c:pt>
                <c:pt idx="108">
                  <c:v>-41.800000000000004</c:v>
                </c:pt>
                <c:pt idx="109">
                  <c:v>-43.650000000000006</c:v>
                </c:pt>
                <c:pt idx="110">
                  <c:v>-38.580000000000005</c:v>
                </c:pt>
                <c:pt idx="111">
                  <c:v>-31.550000000000011</c:v>
                </c:pt>
                <c:pt idx="112">
                  <c:v>-36</c:v>
                </c:pt>
                <c:pt idx="113">
                  <c:v>-29.67</c:v>
                </c:pt>
                <c:pt idx="114">
                  <c:v>-27.710000000000008</c:v>
                </c:pt>
                <c:pt idx="115">
                  <c:v>-31.190000000000015</c:v>
                </c:pt>
                <c:pt idx="116">
                  <c:v>-32.700000000000003</c:v>
                </c:pt>
                <c:pt idx="117">
                  <c:v>-29.130000000000031</c:v>
                </c:pt>
                <c:pt idx="118">
                  <c:v>-24.690000000000015</c:v>
                </c:pt>
                <c:pt idx="119">
                  <c:v>-19.690000000000015</c:v>
                </c:pt>
                <c:pt idx="120">
                  <c:v>-19.459999999999987</c:v>
                </c:pt>
                <c:pt idx="121">
                  <c:v>-16.700000000000003</c:v>
                </c:pt>
                <c:pt idx="122">
                  <c:v>-17.050000000000011</c:v>
                </c:pt>
                <c:pt idx="123">
                  <c:v>-21.36</c:v>
                </c:pt>
                <c:pt idx="124">
                  <c:v>-18.040000000000006</c:v>
                </c:pt>
                <c:pt idx="125">
                  <c:v>-13.200000000000003</c:v>
                </c:pt>
                <c:pt idx="126">
                  <c:v>-9.2600000000000051</c:v>
                </c:pt>
                <c:pt idx="127">
                  <c:v>-3.8000000000000114</c:v>
                </c:pt>
                <c:pt idx="128">
                  <c:v>-8.710000000000008</c:v>
                </c:pt>
                <c:pt idx="129">
                  <c:v>-0.60000000000000864</c:v>
                </c:pt>
                <c:pt idx="130">
                  <c:v>0</c:v>
                </c:pt>
                <c:pt idx="131">
                  <c:v>1.0899999999999845</c:v>
                </c:pt>
                <c:pt idx="132">
                  <c:v>1.1299999999999912</c:v>
                </c:pt>
                <c:pt idx="133">
                  <c:v>7.5799999999999983</c:v>
                </c:pt>
                <c:pt idx="134">
                  <c:v>9.2600000000000016</c:v>
                </c:pt>
                <c:pt idx="135">
                  <c:v>13.900000000000006</c:v>
                </c:pt>
                <c:pt idx="136">
                  <c:v>27.519999999999985</c:v>
                </c:pt>
                <c:pt idx="137">
                  <c:v>23.48999999999991</c:v>
                </c:pt>
              </c:numCache>
            </c:numRef>
          </c:yVal>
        </c:ser>
        <c:axId val="72114176"/>
        <c:axId val="72116480"/>
      </c:scatterChart>
      <c:valAx>
        <c:axId val="72114176"/>
        <c:scaling>
          <c:orientation val="minMax"/>
          <c:max val="2100"/>
          <c:min val="1850"/>
        </c:scaling>
        <c:axPos val="b"/>
        <c:title>
          <c:tx>
            <c:rich>
              <a:bodyPr/>
              <a:lstStyle/>
              <a:p>
                <a:pPr>
                  <a:defRPr/>
                </a:pPr>
                <a:r>
                  <a:rPr lang="en-US"/>
                  <a:t>Year</a:t>
                </a:r>
              </a:p>
            </c:rich>
          </c:tx>
          <c:layout/>
        </c:title>
        <c:numFmt formatCode="General" sourceLinked="1"/>
        <c:majorTickMark val="in"/>
        <c:tickLblPos val="nextTo"/>
        <c:spPr>
          <a:ln>
            <a:solidFill>
              <a:schemeClr val="tx1"/>
            </a:solidFill>
          </a:ln>
        </c:spPr>
        <c:txPr>
          <a:bodyPr rot="0" vert="horz"/>
          <a:lstStyle/>
          <a:p>
            <a:pPr>
              <a:defRPr sz="1600" b="0" i="0" u="none" strike="noStrike" baseline="0">
                <a:solidFill>
                  <a:srgbClr val="000000"/>
                </a:solidFill>
                <a:latin typeface="Arial"/>
                <a:ea typeface="Arial"/>
                <a:cs typeface="Arial"/>
              </a:defRPr>
            </a:pPr>
            <a:endParaRPr lang="en-US"/>
          </a:p>
        </c:txPr>
        <c:crossAx val="72116480"/>
        <c:crossesAt val="-500"/>
        <c:crossBetween val="midCat"/>
        <c:majorUnit val="50"/>
      </c:valAx>
      <c:valAx>
        <c:axId val="72116480"/>
        <c:scaling>
          <c:orientation val="minMax"/>
          <c:max val="2000"/>
          <c:min val="-500"/>
        </c:scaling>
        <c:axPos val="l"/>
        <c:majorGridlines/>
        <c:title>
          <c:tx>
            <c:rich>
              <a:bodyPr/>
              <a:lstStyle/>
              <a:p>
                <a:pPr>
                  <a:defRPr/>
                </a:pPr>
                <a:r>
                  <a:rPr lang="en-US" dirty="0"/>
                  <a:t>Global</a:t>
                </a:r>
                <a:r>
                  <a:rPr lang="en-US" baseline="0" dirty="0"/>
                  <a:t> sea-level </a:t>
                </a:r>
                <a:r>
                  <a:rPr lang="en-US" dirty="0"/>
                  <a:t>rise </a:t>
                </a:r>
                <a:r>
                  <a:rPr lang="en-US" dirty="0" smtClean="0"/>
                  <a:t>(cm)</a:t>
                </a:r>
                <a:endParaRPr lang="en-US" dirty="0"/>
              </a:p>
            </c:rich>
          </c:tx>
          <c:layout>
            <c:manualLayout>
              <c:xMode val="edge"/>
              <c:yMode val="edge"/>
              <c:x val="1.4724510814921123E-2"/>
              <c:y val="0.24541028818098379"/>
            </c:manualLayout>
          </c:layout>
        </c:title>
        <c:numFmt formatCode="General" sourceLinked="1"/>
        <c:majorTickMark val="none"/>
        <c:tickLblPos val="nextTo"/>
        <c:spPr>
          <a:ln>
            <a:solidFill>
              <a:srgbClr val="000000"/>
            </a:solidFill>
          </a:ln>
        </c:spPr>
        <c:txPr>
          <a:bodyPr/>
          <a:lstStyle/>
          <a:p>
            <a:pPr>
              <a:defRPr sz="1600">
                <a:latin typeface="Arial" pitchFamily="34" charset="0"/>
                <a:cs typeface="Arial" pitchFamily="34" charset="0"/>
              </a:defRPr>
            </a:pPr>
            <a:endParaRPr lang="en-US"/>
          </a:p>
        </c:txPr>
        <c:crossAx val="72114176"/>
        <c:crossesAt val="-500"/>
        <c:crossBetween val="midCat"/>
        <c:majorUnit val="500"/>
        <c:dispUnits>
          <c:custUnit val="10"/>
        </c:dispUnits>
      </c:valAx>
      <c:spPr>
        <a:noFill/>
        <a:ln w="25400" cmpd="sng">
          <a:solidFill>
            <a:schemeClr val="tx1"/>
          </a:solidFill>
        </a:ln>
      </c:spPr>
    </c:plotArea>
    <c:plotVisOnly val="1"/>
    <c:dispBlanksAs val="gap"/>
  </c:chart>
  <c:spPr>
    <a:solidFill>
      <a:srgbClr val="FFFFFF">
        <a:lumMod val="65000"/>
        <a:alpha val="71000"/>
      </a:srgbClr>
    </a:solidFill>
  </c:spPr>
  <c:txPr>
    <a:bodyPr/>
    <a:lstStyle/>
    <a:p>
      <a:pPr>
        <a:defRPr sz="1800"/>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1" y="1"/>
            <a:ext cx="3170138" cy="481028"/>
          </a:xfrm>
          <a:prstGeom prst="rect">
            <a:avLst/>
          </a:prstGeom>
          <a:noFill/>
          <a:ln w="9525">
            <a:noFill/>
            <a:miter lim="800000"/>
            <a:headEnd/>
            <a:tailEnd/>
          </a:ln>
          <a:effectLst/>
        </p:spPr>
        <p:txBody>
          <a:bodyPr vert="horz" wrap="square" lIns="90608" tIns="45304" rIns="90608" bIns="45304" numCol="1" anchor="t" anchorCtr="0" compatLnSpc="1">
            <a:prstTxWarp prst="textNoShape">
              <a:avLst/>
            </a:prstTxWarp>
          </a:bodyPr>
          <a:lstStyle>
            <a:lvl1pPr defTabSz="906132">
              <a:defRPr sz="1100">
                <a:solidFill>
                  <a:schemeClr val="tx1"/>
                </a:solidFill>
                <a:latin typeface="Arial" pitchFamily="34" charset="0"/>
              </a:defRPr>
            </a:lvl1pPr>
          </a:lstStyle>
          <a:p>
            <a:pPr>
              <a:defRPr/>
            </a:pPr>
            <a:endParaRPr lang="en-GB"/>
          </a:p>
        </p:txBody>
      </p:sp>
      <p:sp>
        <p:nvSpPr>
          <p:cNvPr id="65539" name="Rectangle 3"/>
          <p:cNvSpPr>
            <a:spLocks noGrp="1" noChangeArrowheads="1"/>
          </p:cNvSpPr>
          <p:nvPr>
            <p:ph type="dt" sz="quarter" idx="1"/>
          </p:nvPr>
        </p:nvSpPr>
        <p:spPr bwMode="auto">
          <a:xfrm>
            <a:off x="4143427" y="1"/>
            <a:ext cx="3170138" cy="481028"/>
          </a:xfrm>
          <a:prstGeom prst="rect">
            <a:avLst/>
          </a:prstGeom>
          <a:noFill/>
          <a:ln w="9525">
            <a:noFill/>
            <a:miter lim="800000"/>
            <a:headEnd/>
            <a:tailEnd/>
          </a:ln>
          <a:effectLst/>
        </p:spPr>
        <p:txBody>
          <a:bodyPr vert="horz" wrap="square" lIns="90608" tIns="45304" rIns="90608" bIns="45304" numCol="1" anchor="t" anchorCtr="0" compatLnSpc="1">
            <a:prstTxWarp prst="textNoShape">
              <a:avLst/>
            </a:prstTxWarp>
          </a:bodyPr>
          <a:lstStyle>
            <a:lvl1pPr algn="r" defTabSz="906132">
              <a:defRPr sz="1100">
                <a:solidFill>
                  <a:schemeClr val="tx1"/>
                </a:solidFill>
                <a:latin typeface="Arial" pitchFamily="34" charset="0"/>
              </a:defRPr>
            </a:lvl1pPr>
          </a:lstStyle>
          <a:p>
            <a:pPr>
              <a:defRPr/>
            </a:pPr>
            <a:endParaRPr lang="en-GB"/>
          </a:p>
        </p:txBody>
      </p:sp>
      <p:sp>
        <p:nvSpPr>
          <p:cNvPr id="65540" name="Rectangle 4"/>
          <p:cNvSpPr>
            <a:spLocks noGrp="1" noChangeArrowheads="1"/>
          </p:cNvSpPr>
          <p:nvPr>
            <p:ph type="ftr" sz="quarter" idx="2"/>
          </p:nvPr>
        </p:nvSpPr>
        <p:spPr bwMode="auto">
          <a:xfrm>
            <a:off x="1" y="9118683"/>
            <a:ext cx="3170138" cy="481027"/>
          </a:xfrm>
          <a:prstGeom prst="rect">
            <a:avLst/>
          </a:prstGeom>
          <a:noFill/>
          <a:ln w="9525">
            <a:noFill/>
            <a:miter lim="800000"/>
            <a:headEnd/>
            <a:tailEnd/>
          </a:ln>
          <a:effectLst/>
        </p:spPr>
        <p:txBody>
          <a:bodyPr vert="horz" wrap="square" lIns="90608" tIns="45304" rIns="90608" bIns="45304" numCol="1" anchor="b" anchorCtr="0" compatLnSpc="1">
            <a:prstTxWarp prst="textNoShape">
              <a:avLst/>
            </a:prstTxWarp>
          </a:bodyPr>
          <a:lstStyle>
            <a:lvl1pPr defTabSz="906132">
              <a:defRPr sz="1100">
                <a:solidFill>
                  <a:schemeClr val="tx1"/>
                </a:solidFill>
                <a:latin typeface="Arial" pitchFamily="34" charset="0"/>
              </a:defRPr>
            </a:lvl1pPr>
          </a:lstStyle>
          <a:p>
            <a:pPr>
              <a:defRPr/>
            </a:pPr>
            <a:endParaRPr lang="en-GB"/>
          </a:p>
        </p:txBody>
      </p:sp>
      <p:sp>
        <p:nvSpPr>
          <p:cNvPr id="65541" name="Rectangle 5"/>
          <p:cNvSpPr>
            <a:spLocks noGrp="1" noChangeArrowheads="1"/>
          </p:cNvSpPr>
          <p:nvPr>
            <p:ph type="sldNum" sz="quarter" idx="3"/>
          </p:nvPr>
        </p:nvSpPr>
        <p:spPr bwMode="auto">
          <a:xfrm>
            <a:off x="4143427" y="9118683"/>
            <a:ext cx="3170138" cy="481027"/>
          </a:xfrm>
          <a:prstGeom prst="rect">
            <a:avLst/>
          </a:prstGeom>
          <a:noFill/>
          <a:ln w="9525">
            <a:noFill/>
            <a:miter lim="800000"/>
            <a:headEnd/>
            <a:tailEnd/>
          </a:ln>
          <a:effectLst/>
        </p:spPr>
        <p:txBody>
          <a:bodyPr vert="horz" wrap="square" lIns="90608" tIns="45304" rIns="90608" bIns="45304" numCol="1" anchor="b" anchorCtr="0" compatLnSpc="1">
            <a:prstTxWarp prst="textNoShape">
              <a:avLst/>
            </a:prstTxWarp>
          </a:bodyPr>
          <a:lstStyle>
            <a:lvl1pPr algn="r" defTabSz="906132">
              <a:defRPr sz="1100">
                <a:solidFill>
                  <a:schemeClr val="tx1"/>
                </a:solidFill>
                <a:latin typeface="Arial" pitchFamily="34" charset="0"/>
              </a:defRPr>
            </a:lvl1pPr>
          </a:lstStyle>
          <a:p>
            <a:pPr>
              <a:defRPr/>
            </a:pPr>
            <a:fld id="{3721D973-8283-4B65-AC29-61F9E1C00FD5}"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bwMode="auto">
          <a:xfrm>
            <a:off x="1" y="1"/>
            <a:ext cx="3170138" cy="481028"/>
          </a:xfrm>
          <a:prstGeom prst="rect">
            <a:avLst/>
          </a:prstGeom>
          <a:noFill/>
          <a:ln w="9525">
            <a:noFill/>
            <a:miter lim="800000"/>
            <a:headEnd/>
            <a:tailEnd/>
          </a:ln>
          <a:effectLst/>
        </p:spPr>
        <p:txBody>
          <a:bodyPr vert="horz" wrap="square" lIns="90608" tIns="45304" rIns="90608" bIns="45304" numCol="1" anchor="t" anchorCtr="0" compatLnSpc="1">
            <a:prstTxWarp prst="textNoShape">
              <a:avLst/>
            </a:prstTxWarp>
          </a:bodyPr>
          <a:lstStyle>
            <a:lvl1pPr defTabSz="906132">
              <a:defRPr sz="1100">
                <a:solidFill>
                  <a:schemeClr val="tx1"/>
                </a:solidFill>
                <a:latin typeface="Arial" pitchFamily="34" charset="0"/>
              </a:defRPr>
            </a:lvl1pPr>
          </a:lstStyle>
          <a:p>
            <a:pPr>
              <a:defRPr/>
            </a:pPr>
            <a:endParaRPr lang="en-GB"/>
          </a:p>
        </p:txBody>
      </p:sp>
      <p:sp>
        <p:nvSpPr>
          <p:cNvPr id="108547" name="Rectangle 3"/>
          <p:cNvSpPr>
            <a:spLocks noGrp="1" noChangeArrowheads="1"/>
          </p:cNvSpPr>
          <p:nvPr>
            <p:ph type="dt" idx="1"/>
          </p:nvPr>
        </p:nvSpPr>
        <p:spPr bwMode="auto">
          <a:xfrm>
            <a:off x="4145062" y="1"/>
            <a:ext cx="3170138" cy="481028"/>
          </a:xfrm>
          <a:prstGeom prst="rect">
            <a:avLst/>
          </a:prstGeom>
          <a:noFill/>
          <a:ln w="9525">
            <a:noFill/>
            <a:miter lim="800000"/>
            <a:headEnd/>
            <a:tailEnd/>
          </a:ln>
          <a:effectLst/>
        </p:spPr>
        <p:txBody>
          <a:bodyPr vert="horz" wrap="square" lIns="90608" tIns="45304" rIns="90608" bIns="45304" numCol="1" anchor="t" anchorCtr="0" compatLnSpc="1">
            <a:prstTxWarp prst="textNoShape">
              <a:avLst/>
            </a:prstTxWarp>
          </a:bodyPr>
          <a:lstStyle>
            <a:lvl1pPr algn="r" defTabSz="906132">
              <a:defRPr sz="1100">
                <a:solidFill>
                  <a:schemeClr val="tx1"/>
                </a:solidFill>
                <a:latin typeface="Arial" pitchFamily="34" charset="0"/>
              </a:defRPr>
            </a:lvl1pPr>
          </a:lstStyle>
          <a:p>
            <a:pPr>
              <a:defRPr/>
            </a:pPr>
            <a:endParaRPr lang="en-GB"/>
          </a:p>
        </p:txBody>
      </p:sp>
      <p:sp>
        <p:nvSpPr>
          <p:cNvPr id="3072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108549" name="Rectangle 5"/>
          <p:cNvSpPr>
            <a:spLocks noGrp="1" noChangeArrowheads="1"/>
          </p:cNvSpPr>
          <p:nvPr>
            <p:ph type="body" sz="quarter" idx="3"/>
          </p:nvPr>
        </p:nvSpPr>
        <p:spPr bwMode="auto">
          <a:xfrm>
            <a:off x="974924" y="4560087"/>
            <a:ext cx="5365353" cy="4320317"/>
          </a:xfrm>
          <a:prstGeom prst="rect">
            <a:avLst/>
          </a:prstGeom>
          <a:noFill/>
          <a:ln w="9525">
            <a:noFill/>
            <a:miter lim="800000"/>
            <a:headEnd/>
            <a:tailEnd/>
          </a:ln>
          <a:effectLst/>
        </p:spPr>
        <p:txBody>
          <a:bodyPr vert="horz" wrap="square" lIns="90608" tIns="45304" rIns="90608" bIns="45304"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08550" name="Rectangle 6"/>
          <p:cNvSpPr>
            <a:spLocks noGrp="1" noChangeArrowheads="1"/>
          </p:cNvSpPr>
          <p:nvPr>
            <p:ph type="ftr" sz="quarter" idx="4"/>
          </p:nvPr>
        </p:nvSpPr>
        <p:spPr bwMode="auto">
          <a:xfrm>
            <a:off x="1" y="9120172"/>
            <a:ext cx="3170138" cy="481028"/>
          </a:xfrm>
          <a:prstGeom prst="rect">
            <a:avLst/>
          </a:prstGeom>
          <a:noFill/>
          <a:ln w="9525">
            <a:noFill/>
            <a:miter lim="800000"/>
            <a:headEnd/>
            <a:tailEnd/>
          </a:ln>
          <a:effectLst/>
        </p:spPr>
        <p:txBody>
          <a:bodyPr vert="horz" wrap="square" lIns="90608" tIns="45304" rIns="90608" bIns="45304" numCol="1" anchor="b" anchorCtr="0" compatLnSpc="1">
            <a:prstTxWarp prst="textNoShape">
              <a:avLst/>
            </a:prstTxWarp>
          </a:bodyPr>
          <a:lstStyle>
            <a:lvl1pPr defTabSz="906132">
              <a:defRPr sz="1100">
                <a:solidFill>
                  <a:schemeClr val="tx1"/>
                </a:solidFill>
                <a:latin typeface="Arial" pitchFamily="34" charset="0"/>
              </a:defRPr>
            </a:lvl1pPr>
          </a:lstStyle>
          <a:p>
            <a:pPr>
              <a:defRPr/>
            </a:pPr>
            <a:endParaRPr lang="en-GB"/>
          </a:p>
        </p:txBody>
      </p:sp>
      <p:sp>
        <p:nvSpPr>
          <p:cNvPr id="108551" name="Rectangle 7"/>
          <p:cNvSpPr>
            <a:spLocks noGrp="1" noChangeArrowheads="1"/>
          </p:cNvSpPr>
          <p:nvPr>
            <p:ph type="sldNum" sz="quarter" idx="5"/>
          </p:nvPr>
        </p:nvSpPr>
        <p:spPr bwMode="auto">
          <a:xfrm>
            <a:off x="4145062" y="9120172"/>
            <a:ext cx="3170138" cy="481028"/>
          </a:xfrm>
          <a:prstGeom prst="rect">
            <a:avLst/>
          </a:prstGeom>
          <a:noFill/>
          <a:ln w="9525">
            <a:noFill/>
            <a:miter lim="800000"/>
            <a:headEnd/>
            <a:tailEnd/>
          </a:ln>
          <a:effectLst/>
        </p:spPr>
        <p:txBody>
          <a:bodyPr vert="horz" wrap="square" lIns="90608" tIns="45304" rIns="90608" bIns="45304" numCol="1" anchor="b" anchorCtr="0" compatLnSpc="1">
            <a:prstTxWarp prst="textNoShape">
              <a:avLst/>
            </a:prstTxWarp>
          </a:bodyPr>
          <a:lstStyle>
            <a:lvl1pPr algn="r" defTabSz="906132">
              <a:defRPr sz="1100">
                <a:solidFill>
                  <a:schemeClr val="tx1"/>
                </a:solidFill>
                <a:latin typeface="Arial" pitchFamily="34" charset="0"/>
              </a:defRPr>
            </a:lvl1pPr>
          </a:lstStyle>
          <a:p>
            <a:pPr>
              <a:defRPr/>
            </a:pPr>
            <a:fld id="{8FA0885A-0561-46D9-A580-6286965EAD73}"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www.nature.com/nature/journal/v485/n7397/full/nature11064.html"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38AAB94D-BFD6-4627-BA49-AD69CE1E4813}" type="slidenum">
              <a:rPr lang="en-GB" smtClean="0"/>
              <a:pPr/>
              <a:t>1</a:t>
            </a:fld>
            <a:endParaRPr lang="en-GB" smtClean="0"/>
          </a:p>
        </p:txBody>
      </p:sp>
      <p:sp>
        <p:nvSpPr>
          <p:cNvPr id="31747" name="Rectangle 2"/>
          <p:cNvSpPr>
            <a:spLocks noGrp="1" noRot="1" noChangeAspect="1" noChangeArrowheads="1" noTextEdit="1"/>
          </p:cNvSpPr>
          <p:nvPr>
            <p:ph type="sldImg"/>
          </p:nvPr>
        </p:nvSpPr>
        <p:spPr>
          <a:xfrm>
            <a:off x="1257300" y="720725"/>
            <a:ext cx="4800600" cy="3600450"/>
          </a:xfrm>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b="0" dirty="0" smtClean="0">
                <a:solidFill>
                  <a:srgbClr val="5F5F5F"/>
                </a:solidFill>
                <a:cs typeface="Times New Roman" pitchFamily="18" charset="0"/>
              </a:rPr>
              <a:t>This presentation was given at</a:t>
            </a:r>
            <a:r>
              <a:rPr lang="en-US" b="0" baseline="0" dirty="0" smtClean="0">
                <a:solidFill>
                  <a:srgbClr val="5F5F5F"/>
                </a:solidFill>
                <a:cs typeface="Times New Roman" pitchFamily="18" charset="0"/>
              </a:rPr>
              <a:t> the </a:t>
            </a:r>
            <a:r>
              <a:rPr lang="en-US" b="0" dirty="0" smtClean="0">
                <a:solidFill>
                  <a:srgbClr val="5F5F5F"/>
                </a:solidFill>
                <a:cs typeface="Times New Roman" pitchFamily="18" charset="0"/>
              </a:rPr>
              <a:t>European Parliament in Brussels on the 27</a:t>
            </a:r>
            <a:r>
              <a:rPr lang="en-US" b="0" baseline="30000" dirty="0" smtClean="0">
                <a:solidFill>
                  <a:srgbClr val="5F5F5F"/>
                </a:solidFill>
                <a:cs typeface="Times New Roman" pitchFamily="18" charset="0"/>
              </a:rPr>
              <a:t>th</a:t>
            </a:r>
            <a:r>
              <a:rPr lang="en-US" b="0" baseline="0" dirty="0" smtClean="0">
                <a:solidFill>
                  <a:srgbClr val="5F5F5F"/>
                </a:solidFill>
                <a:cs typeface="Times New Roman" pitchFamily="18" charset="0"/>
              </a:rPr>
              <a:t> June 2012. It was aimed as a lunchtime briefing to MEPs, European Commission representatives, and other key personnel from relevant public bodies. </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kern="1200" dirty="0" smtClean="0">
                <a:solidFill>
                  <a:schemeClr val="tx1"/>
                </a:solidFill>
                <a:latin typeface="Arial" pitchFamily="34" charset="0"/>
                <a:ea typeface="+mn-ea"/>
                <a:cs typeface="+mn-cs"/>
              </a:rPr>
              <a:t>This briefing was to provide an opportunity to for these audiences</a:t>
            </a:r>
            <a:r>
              <a:rPr lang="en-GB" sz="1200" kern="1200" baseline="0" dirty="0" smtClean="0">
                <a:solidFill>
                  <a:schemeClr val="tx1"/>
                </a:solidFill>
                <a:latin typeface="Arial" pitchFamily="34" charset="0"/>
                <a:ea typeface="+mn-ea"/>
                <a:cs typeface="+mn-cs"/>
              </a:rPr>
              <a:t> to </a:t>
            </a:r>
            <a:r>
              <a:rPr lang="en-GB" sz="1200" kern="1200" dirty="0" smtClean="0">
                <a:solidFill>
                  <a:schemeClr val="tx1"/>
                </a:solidFill>
                <a:latin typeface="Arial" pitchFamily="34" charset="0"/>
                <a:ea typeface="+mn-ea"/>
                <a:cs typeface="+mn-cs"/>
              </a:rPr>
              <a:t>question senior researchers from across Europe working together at the forefront of sea-level science. We presented an overview of factors affecting sea-level, insight into measurement of current sea-level rise, and discussion of the role of sea-level projections in supporting policy development.  </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kern="1200" dirty="0" smtClean="0">
                <a:solidFill>
                  <a:schemeClr val="tx1"/>
                </a:solidFill>
                <a:latin typeface="Arial" pitchFamily="34" charset="0"/>
                <a:ea typeface="+mn-ea"/>
                <a:cs typeface="+mn-cs"/>
              </a:rPr>
              <a:t>Please note images</a:t>
            </a:r>
            <a:r>
              <a:rPr lang="en-GB" sz="1200" kern="1200" baseline="0" dirty="0" smtClean="0">
                <a:solidFill>
                  <a:schemeClr val="tx1"/>
                </a:solidFill>
                <a:latin typeface="Arial" pitchFamily="34" charset="0"/>
                <a:ea typeface="+mn-ea"/>
                <a:cs typeface="+mn-cs"/>
              </a:rPr>
              <a:t> have been compressed in this version to minimise file size, higher resolution images may be available on request. These note sections explain the main points that we wanted to get across on that slide. If you have any further questions on the content of this presentation, or the ice2sea project as a whole, please contact Elaina Ford (Programme Manager) at ice2sea@bas.ac.uk. </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kern="1200" baseline="0" dirty="0" smtClean="0">
                <a:solidFill>
                  <a:schemeClr val="tx1"/>
                </a:solidFill>
                <a:latin typeface="Arial" pitchFamily="34" charset="0"/>
                <a:ea typeface="+mn-ea"/>
                <a:cs typeface="+mn-cs"/>
              </a:rPr>
              <a:t>We hope you find this presentation useful. </a:t>
            </a:r>
            <a:endParaRPr lang="en-GB" sz="1200" kern="1200" dirty="0" smtClean="0">
              <a:solidFill>
                <a:schemeClr val="tx1"/>
              </a:solidFill>
              <a:latin typeface="Arial" pitchFamily="34" charset="0"/>
              <a:ea typeface="+mn-ea"/>
              <a:cs typeface="+mn-cs"/>
            </a:endParaRPr>
          </a:p>
          <a:p>
            <a:pPr eaLnBrk="1" hangingPunct="1"/>
            <a:endParaRPr lang="en-US" b="0" dirty="0" smtClean="0">
              <a:solidFill>
                <a:srgbClr val="5F5F5F"/>
              </a:solidFill>
              <a:cs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Chris Davis</a:t>
            </a:r>
            <a:r>
              <a:rPr lang="en-GB" baseline="0" dirty="0" smtClean="0"/>
              <a:t> was the host MEP for this event and provided the introduction and welcome. He noted he hosted this event as he recognises that if the predicted sea-level rise does happen, then there are large implications, and that he was hoping this briefing would provide convincing material to argue with sceptics. </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Manuela</a:t>
            </a:r>
            <a:r>
              <a:rPr lang="en-GB" baseline="0" dirty="0" smtClean="0"/>
              <a:t> </a:t>
            </a:r>
            <a:r>
              <a:rPr lang="en-GB" baseline="0" dirty="0" err="1" smtClean="0"/>
              <a:t>Soares</a:t>
            </a:r>
            <a:r>
              <a:rPr lang="en-GB" baseline="0" dirty="0" smtClean="0"/>
              <a:t> is the head of the Unit in the EC of which ice2sea is a part. She noted that ice2sea is expanding knowledge of sea-level rise, and that the project came about from the IPCC AR4 report (described in more detail below, slide 25). There needs to be a pan-European effort on policy recommendations on consequences of sea-level rise. Horizon 2020 (the research arm of the EC’s Europe 2020 strategy) has a main theme of tackling societal challenges – and climate change is an important aspect of this. </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pitchFamily="34" charset="0"/>
                <a:ea typeface="+mn-ea"/>
                <a:cs typeface="+mn-cs"/>
              </a:rPr>
              <a:t>The focus of this</a:t>
            </a:r>
            <a:r>
              <a:rPr lang="en-US" sz="1200" kern="1200" baseline="0" dirty="0" smtClean="0">
                <a:solidFill>
                  <a:schemeClr val="tx1"/>
                </a:solidFill>
                <a:latin typeface="Arial" pitchFamily="34" charset="0"/>
                <a:ea typeface="+mn-ea"/>
                <a:cs typeface="+mn-cs"/>
              </a:rPr>
              <a:t> talk is to explain how </a:t>
            </a:r>
            <a:r>
              <a:rPr lang="en-US" sz="1200" kern="1200" dirty="0" smtClean="0">
                <a:solidFill>
                  <a:schemeClr val="tx1"/>
                </a:solidFill>
                <a:latin typeface="Arial" pitchFamily="34" charset="0"/>
                <a:ea typeface="+mn-ea"/>
                <a:cs typeface="+mn-cs"/>
              </a:rPr>
              <a:t>sea-level rise is an issue that </a:t>
            </a:r>
            <a:r>
              <a:rPr lang="en-US" sz="1200" b="0" kern="1200" dirty="0" smtClean="0">
                <a:solidFill>
                  <a:schemeClr val="tx1"/>
                </a:solidFill>
                <a:latin typeface="Arial" pitchFamily="34" charset="0"/>
                <a:ea typeface="+mn-ea"/>
                <a:cs typeface="+mn-cs"/>
              </a:rPr>
              <a:t>is significant the business of this policy makers</a:t>
            </a:r>
            <a:r>
              <a:rPr lang="en-US" sz="1200" kern="1200" dirty="0" smtClean="0">
                <a:solidFill>
                  <a:schemeClr val="tx1"/>
                </a:solidFill>
                <a:latin typeface="Arial" pitchFamily="34" charset="0"/>
                <a:ea typeface="+mn-ea"/>
                <a:cs typeface="+mn-cs"/>
              </a:rPr>
              <a:t>, and why we (in ice2sea)</a:t>
            </a:r>
            <a:r>
              <a:rPr lang="en-US" sz="1200" kern="1200" baseline="0" dirty="0" smtClean="0">
                <a:solidFill>
                  <a:schemeClr val="tx1"/>
                </a:solidFill>
                <a:latin typeface="Arial" pitchFamily="34" charset="0"/>
                <a:ea typeface="+mn-ea"/>
                <a:cs typeface="+mn-cs"/>
              </a:rPr>
              <a:t> </a:t>
            </a:r>
            <a:r>
              <a:rPr lang="en-US" sz="1200" kern="1200" dirty="0" smtClean="0">
                <a:solidFill>
                  <a:schemeClr val="tx1"/>
                </a:solidFill>
                <a:latin typeface="Arial" pitchFamily="34" charset="0"/>
                <a:ea typeface="+mn-ea"/>
                <a:cs typeface="+mn-cs"/>
              </a:rPr>
              <a:t>are putting so much effort into developing improved sea-level projections.   </a:t>
            </a:r>
            <a:endParaRPr lang="en-GB" sz="1200" kern="1200" dirty="0" smtClean="0">
              <a:solidFill>
                <a:schemeClr val="tx1"/>
              </a:solidFill>
              <a:latin typeface="Arial" pitchFamily="34" charset="0"/>
              <a:ea typeface="+mn-ea"/>
              <a:cs typeface="+mn-cs"/>
            </a:endParaRPr>
          </a:p>
          <a:p>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F8B82FC9-AA9E-4A39-AEED-65610B975223}" type="slidenum">
              <a:rPr lang="en-GB" smtClean="0"/>
              <a:pPr/>
              <a:t>5</a:t>
            </a:fld>
            <a:endParaRPr lang="en-GB" smtClean="0"/>
          </a:p>
        </p:txBody>
      </p:sp>
      <p:sp>
        <p:nvSpPr>
          <p:cNvPr id="3379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33796" name="Rectangle 3"/>
          <p:cNvSpPr>
            <a:spLocks noGrp="1" noChangeArrowheads="1"/>
          </p:cNvSpPr>
          <p:nvPr>
            <p:ph type="body" idx="1"/>
          </p:nvPr>
        </p:nvSpPr>
        <p:spPr>
          <a:xfrm>
            <a:off x="974924" y="4561576"/>
            <a:ext cx="5365352" cy="4318827"/>
          </a:xfrm>
          <a:solidFill>
            <a:srgbClr val="FFFFFF"/>
          </a:solidFill>
          <a:ln>
            <a:solidFill>
              <a:srgbClr val="000000"/>
            </a:solidFill>
          </a:ln>
        </p:spPr>
        <p:txBody>
          <a:bodyPr/>
          <a:lstStyle/>
          <a:p>
            <a:r>
              <a:rPr lang="en-US" sz="1200" kern="1200" dirty="0" smtClean="0">
                <a:solidFill>
                  <a:schemeClr val="tx1"/>
                </a:solidFill>
                <a:latin typeface="Arial" pitchFamily="34" charset="0"/>
                <a:ea typeface="+mn-ea"/>
                <a:cs typeface="+mn-cs"/>
              </a:rPr>
              <a:t>The aim is to promote a dialogue between science and the instruments of policy-making. It’s also an opportunity for us scientists to begin to understand what we can do to assist in supporting development of </a:t>
            </a:r>
            <a:r>
              <a:rPr lang="en-US" sz="1200" b="0" kern="1200" dirty="0" smtClean="0">
                <a:solidFill>
                  <a:schemeClr val="tx1"/>
                </a:solidFill>
                <a:latin typeface="Arial" pitchFamily="34" charset="0"/>
                <a:ea typeface="+mn-ea"/>
                <a:cs typeface="+mn-cs"/>
              </a:rPr>
              <a:t>evidenced-based</a:t>
            </a:r>
            <a:r>
              <a:rPr lang="en-US" sz="1200" kern="1200" dirty="0" smtClean="0">
                <a:solidFill>
                  <a:schemeClr val="tx1"/>
                </a:solidFill>
                <a:latin typeface="Arial" pitchFamily="34" charset="0"/>
                <a:ea typeface="+mn-ea"/>
                <a:cs typeface="+mn-cs"/>
              </a:rPr>
              <a:t> policies that guarantee sustainable development in Europe.</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1200" dirty="0" smtClean="0">
                <a:solidFill>
                  <a:schemeClr val="tx1"/>
                </a:solidFill>
                <a:latin typeface="Arial" pitchFamily="34" charset="0"/>
                <a:ea typeface="+mn-ea"/>
                <a:cs typeface="+mn-cs"/>
              </a:rPr>
              <a:t>Sea-level change </a:t>
            </a:r>
            <a:r>
              <a:rPr lang="en-US" sz="1200" kern="1200" dirty="0" smtClean="0">
                <a:solidFill>
                  <a:schemeClr val="tx1"/>
                </a:solidFill>
                <a:latin typeface="Arial" pitchFamily="34" charset="0"/>
                <a:ea typeface="+mn-ea"/>
                <a:cs typeface="+mn-cs"/>
              </a:rPr>
              <a:t>is part of the wider discussion on climate change that has received particular attention in recent years, in ways that have both promoted awareness but, I would argue, have also obstructed rational debate. And if I do one thing here, I’m hoping to convince you that the importance of sea-level rise has nothing to do with chasing us up the beach.  </a:t>
            </a:r>
            <a:endParaRPr lang="en-GB" sz="1200" kern="1200" dirty="0" smtClean="0">
              <a:solidFill>
                <a:schemeClr val="tx1"/>
              </a:solidFill>
              <a:latin typeface="Arial" pitchFamily="34" charset="0"/>
              <a:ea typeface="+mn-ea"/>
              <a:cs typeface="+mn-cs"/>
            </a:endParaRPr>
          </a:p>
          <a:p>
            <a:endParaRPr lang="en-GB" sz="1200" kern="1200" dirty="0" smtClean="0">
              <a:solidFill>
                <a:schemeClr val="tx1"/>
              </a:solidFill>
              <a:latin typeface="Arial" pitchFamily="34" charset="0"/>
              <a:ea typeface="+mn-ea"/>
              <a:cs typeface="+mn-cs"/>
            </a:endParaRPr>
          </a:p>
          <a:p>
            <a:endParaRPr lang="en-GB"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pitchFamily="34" charset="0"/>
                <a:ea typeface="+mn-ea"/>
                <a:cs typeface="+mn-cs"/>
              </a:rPr>
              <a:t>For many campaigning groups, indeed the majority of the Green lobby, sea-level rise has essentially become the poster child of climate change. In part this is because sea-level rise yields such immediately graphic images, such as this.</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But these images, and the story lines behind them, don’t in my opinion convey a real understanding of the changing risks associated with sea-level.  </a:t>
            </a:r>
            <a:endParaRPr lang="en-GB" sz="1200" kern="1200" dirty="0" smtClean="0">
              <a:solidFill>
                <a:schemeClr val="tx1"/>
              </a:solidFill>
              <a:latin typeface="Arial" pitchFamily="34" charset="0"/>
              <a:ea typeface="+mn-ea"/>
              <a:cs typeface="+mn-cs"/>
            </a:endParaRPr>
          </a:p>
          <a:p>
            <a:endParaRPr lang="en-GB" dirty="0"/>
          </a:p>
        </p:txBody>
      </p:sp>
      <p:sp>
        <p:nvSpPr>
          <p:cNvPr id="4" name="Slide Number Placeholder 3"/>
          <p:cNvSpPr>
            <a:spLocks noGrp="1"/>
          </p:cNvSpPr>
          <p:nvPr>
            <p:ph type="sldNum" sz="quarter" idx="10"/>
          </p:nvPr>
        </p:nvSpPr>
        <p:spPr/>
        <p:txBody>
          <a:bodyPr/>
          <a:lstStyle/>
          <a:p>
            <a:fld id="{36E5068E-C07B-4EC0-B5AB-1974A2E9ACB8}"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5F760DA8-26BC-4FBD-8E1E-7152A0049887}" type="slidenum">
              <a:rPr lang="en-GB" smtClean="0"/>
              <a:pPr/>
              <a:t>7</a:t>
            </a:fld>
            <a:endParaRPr lang="en-GB" smtClean="0"/>
          </a:p>
        </p:txBody>
      </p:sp>
      <p:sp>
        <p:nvSpPr>
          <p:cNvPr id="4403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44036" name="Text Box 3"/>
          <p:cNvSpPr txBox="1">
            <a:spLocks/>
          </p:cNvSpPr>
          <p:nvPr/>
        </p:nvSpPr>
        <p:spPr bwMode="auto">
          <a:xfrm>
            <a:off x="989646" y="4674759"/>
            <a:ext cx="5522387" cy="3420294"/>
          </a:xfrm>
          <a:prstGeom prst="rect">
            <a:avLst/>
          </a:prstGeom>
          <a:noFill/>
          <a:ln w="12700">
            <a:noFill/>
            <a:miter lim="800000"/>
            <a:headEnd/>
            <a:tailEnd/>
          </a:ln>
        </p:spPr>
        <p:txBody>
          <a:bodyPr lIns="95375" tIns="47688" rIns="95375" bIns="47688">
            <a:spAutoFit/>
          </a:bodyPr>
          <a:lstStyle/>
          <a:p>
            <a:pPr defTabSz="954088" eaLnBrk="0" hangingPunct="0">
              <a:spcBef>
                <a:spcPct val="50000"/>
              </a:spcBef>
            </a:pPr>
            <a:r>
              <a:rPr lang="en-GB" sz="1200">
                <a:solidFill>
                  <a:schemeClr val="tx1"/>
                </a:solidFill>
              </a:rPr>
              <a:t>Moving from Flood Defence to Flood Risk Management.</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b="1">
                <a:solidFill>
                  <a:schemeClr val="tx1"/>
                </a:solidFill>
              </a:rPr>
              <a:t>Flood Risk </a:t>
            </a:r>
            <a:endParaRPr lang="en-GB" sz="1200">
              <a:solidFill>
                <a:schemeClr val="tx1"/>
              </a:solidFill>
            </a:endParaRPr>
          </a:p>
          <a:p>
            <a:pPr defTabSz="954088" eaLnBrk="0" hangingPunct="0">
              <a:spcBef>
                <a:spcPct val="50000"/>
              </a:spcBef>
            </a:pPr>
            <a:r>
              <a:rPr lang="en-GB" sz="1200">
                <a:solidFill>
                  <a:schemeClr val="tx1"/>
                </a:solidFill>
              </a:rPr>
              <a:t>=</a:t>
            </a:r>
          </a:p>
          <a:p>
            <a:pPr defTabSz="954088" eaLnBrk="0" hangingPunct="0">
              <a:spcBef>
                <a:spcPct val="50000"/>
              </a:spcBef>
            </a:pPr>
            <a:r>
              <a:rPr lang="en-GB" sz="1200" b="1">
                <a:solidFill>
                  <a:schemeClr val="tx1"/>
                </a:solidFill>
              </a:rPr>
              <a:t>Probability</a:t>
            </a:r>
            <a:r>
              <a:rPr lang="en-GB" sz="1200">
                <a:solidFill>
                  <a:schemeClr val="tx1"/>
                </a:solidFill>
              </a:rPr>
              <a:t> (which </a:t>
            </a:r>
            <a:r>
              <a:rPr lang="en-GB" sz="1200" u="sng">
                <a:solidFill>
                  <a:schemeClr val="tx1"/>
                </a:solidFill>
              </a:rPr>
              <a:t>decreases</a:t>
            </a:r>
            <a:r>
              <a:rPr lang="en-GB" sz="1200">
                <a:solidFill>
                  <a:schemeClr val="tx1"/>
                </a:solidFill>
              </a:rPr>
              <a:t> as increasingly large defences are built)</a:t>
            </a:r>
          </a:p>
          <a:p>
            <a:pPr defTabSz="954088" eaLnBrk="0" hangingPunct="0">
              <a:spcBef>
                <a:spcPct val="50000"/>
              </a:spcBef>
            </a:pPr>
            <a:r>
              <a:rPr lang="en-GB" sz="1200" b="1">
                <a:solidFill>
                  <a:schemeClr val="tx1"/>
                </a:solidFill>
              </a:rPr>
              <a:t>X</a:t>
            </a:r>
            <a:endParaRPr lang="en-GB" sz="1200">
              <a:solidFill>
                <a:schemeClr val="tx1"/>
              </a:solidFill>
            </a:endParaRPr>
          </a:p>
          <a:p>
            <a:pPr defTabSz="954088" eaLnBrk="0" hangingPunct="0">
              <a:spcBef>
                <a:spcPct val="50000"/>
              </a:spcBef>
            </a:pPr>
            <a:r>
              <a:rPr lang="en-GB" sz="1200" b="1">
                <a:solidFill>
                  <a:schemeClr val="tx1"/>
                </a:solidFill>
              </a:rPr>
              <a:t>Consequence</a:t>
            </a:r>
            <a:r>
              <a:rPr lang="en-GB" sz="1200">
                <a:solidFill>
                  <a:schemeClr val="tx1"/>
                </a:solidFill>
              </a:rPr>
              <a:t> (which </a:t>
            </a:r>
            <a:r>
              <a:rPr lang="en-GB" sz="1200" u="sng">
                <a:solidFill>
                  <a:schemeClr val="tx1"/>
                </a:solidFill>
              </a:rPr>
              <a:t>increases</a:t>
            </a:r>
            <a:r>
              <a:rPr lang="en-GB" sz="1200">
                <a:solidFill>
                  <a:schemeClr val="tx1"/>
                </a:solidFill>
              </a:rPr>
              <a:t> as people move in and develop behind the defences)</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a:solidFill>
                  <a:schemeClr val="tx1"/>
                </a:solidFill>
              </a:rPr>
              <a:t>We are used to the concept of probability (likelihood) of flooding and it can be measured fairly easily.  Consequence is more difficult and our studies are enabling us to measure the risk and the value of reducing the consequence through flood risk management measures within the flood plain.  These are known as “Receptor” responses. </a:t>
            </a:r>
          </a:p>
        </p:txBody>
      </p:sp>
      <p:sp>
        <p:nvSpPr>
          <p:cNvPr id="44037" name="Rectangle 4"/>
          <p:cNvSpPr>
            <a:spLocks noGrp="1" noChangeArrowheads="1"/>
          </p:cNvSpPr>
          <p:nvPr>
            <p:ph type="body" idx="1"/>
          </p:nvPr>
        </p:nvSpPr>
        <p:spPr>
          <a:solidFill>
            <a:srgbClr val="FFFFFF"/>
          </a:solidFill>
          <a:ln>
            <a:solidFill>
              <a:srgbClr val="000000"/>
            </a:solidFill>
          </a:ln>
        </p:spPr>
        <p:txBody>
          <a:bodyPr/>
          <a:lstStyle/>
          <a:p>
            <a:r>
              <a:rPr lang="en-US" sz="1200" kern="1200" dirty="0" smtClean="0">
                <a:solidFill>
                  <a:schemeClr val="tx1"/>
                </a:solidFill>
                <a:latin typeface="Arial" pitchFamily="34" charset="0"/>
                <a:ea typeface="+mn-ea"/>
                <a:cs typeface="+mn-cs"/>
              </a:rPr>
              <a:t>Some of the stunts that campaigners have used to raise awareness are increasingly bizarre, this one in particular seems to be particularly obscure.</a:t>
            </a:r>
            <a:endParaRPr lang="en-GB" sz="1200" kern="1200" dirty="0" smtClean="0">
              <a:solidFill>
                <a:schemeClr val="tx1"/>
              </a:solidFill>
              <a:latin typeface="Arial" pitchFamily="34" charset="0"/>
              <a:ea typeface="+mn-ea"/>
              <a:cs typeface="+mn-cs"/>
            </a:endParaRPr>
          </a:p>
          <a:p>
            <a:r>
              <a:rPr lang="en-GB" sz="1200" kern="1200" dirty="0" smtClean="0">
                <a:solidFill>
                  <a:schemeClr val="tx1"/>
                </a:solidFill>
                <a:latin typeface="Arial" pitchFamily="34" charset="0"/>
                <a:ea typeface="+mn-ea"/>
                <a:cs typeface="+mn-cs"/>
              </a:rPr>
              <a:t>This </a:t>
            </a:r>
            <a:r>
              <a:rPr lang="en-US" sz="1200" kern="1200" dirty="0" smtClean="0">
                <a:solidFill>
                  <a:schemeClr val="tx1"/>
                </a:solidFill>
                <a:latin typeface="Arial" pitchFamily="34" charset="0"/>
                <a:ea typeface="+mn-ea"/>
                <a:cs typeface="+mn-cs"/>
              </a:rPr>
              <a:t>obscures the two very important aspects of sea-level rise both of which arise from the fact that sea-level rise will continue long after carbon emissions have ceased and climate itself has stabilized.</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In the long-term (several centuries), this means there could be a long-term commitment to sea-level rise (several centuries) that results from the emissions we’re making today.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In the short-term timescales (decades), this means there is nothing we can do to prevent sea-level rise, and given the high sensitivity, our </a:t>
            </a:r>
            <a:r>
              <a:rPr lang="en-US" sz="1200" u="none" kern="1200" dirty="0" smtClean="0">
                <a:solidFill>
                  <a:schemeClr val="tx1"/>
                </a:solidFill>
                <a:latin typeface="Arial" pitchFamily="34" charset="0"/>
                <a:ea typeface="+mn-ea"/>
                <a:cs typeface="+mn-cs"/>
              </a:rPr>
              <a:t>only option  to protect</a:t>
            </a:r>
            <a:r>
              <a:rPr lang="en-US" sz="1200" u="none" kern="1200" baseline="0" dirty="0" smtClean="0">
                <a:solidFill>
                  <a:schemeClr val="tx1"/>
                </a:solidFill>
                <a:latin typeface="Arial" pitchFamily="34" charset="0"/>
                <a:ea typeface="+mn-ea"/>
                <a:cs typeface="+mn-cs"/>
              </a:rPr>
              <a:t> human assets and the natural environment </a:t>
            </a:r>
            <a:r>
              <a:rPr lang="en-US" sz="1200" kern="1200" dirty="0" smtClean="0">
                <a:solidFill>
                  <a:schemeClr val="tx1"/>
                </a:solidFill>
                <a:latin typeface="Arial" pitchFamily="34" charset="0"/>
                <a:ea typeface="+mn-ea"/>
                <a:cs typeface="+mn-cs"/>
              </a:rPr>
              <a:t>is to prepare strong adaptation strategies.</a:t>
            </a:r>
            <a:endParaRPr lang="en-GB" sz="1200" kern="1200" dirty="0" smtClean="0">
              <a:solidFill>
                <a:schemeClr val="tx1"/>
              </a:solidFill>
              <a:latin typeface="Arial" pitchFamily="34" charset="0"/>
              <a:ea typeface="+mn-ea"/>
              <a:cs typeface="+mn-cs"/>
            </a:endParaRPr>
          </a:p>
          <a:p>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C20AE4A6-3FBE-414C-8B23-30F564F063CE}" type="slidenum">
              <a:rPr lang="en-GB" smtClean="0"/>
              <a:pPr/>
              <a:t>8</a:t>
            </a:fld>
            <a:endParaRPr lang="en-GB" smtClean="0"/>
          </a:p>
        </p:txBody>
      </p:sp>
      <p:sp>
        <p:nvSpPr>
          <p:cNvPr id="121859"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121860" name="Rectangle 3"/>
          <p:cNvSpPr>
            <a:spLocks noGrp="1" noChangeArrowheads="1"/>
          </p:cNvSpPr>
          <p:nvPr>
            <p:ph type="body" idx="1"/>
          </p:nvPr>
        </p:nvSpPr>
        <p:spPr>
          <a:xfrm>
            <a:off x="974924" y="4561576"/>
            <a:ext cx="5365352" cy="4318827"/>
          </a:xfrm>
          <a:solidFill>
            <a:srgbClr val="FFFFFF"/>
          </a:solidFill>
          <a:ln>
            <a:solidFill>
              <a:srgbClr val="000000"/>
            </a:solidFill>
          </a:ln>
        </p:spPr>
        <p:txBody>
          <a:bodyPr/>
          <a:lstStyle/>
          <a:p>
            <a:r>
              <a:rPr lang="en-US" sz="1200" kern="1200" dirty="0" smtClean="0">
                <a:solidFill>
                  <a:schemeClr val="tx1"/>
                </a:solidFill>
                <a:latin typeface="Arial" pitchFamily="34" charset="0"/>
                <a:ea typeface="+mn-ea"/>
                <a:cs typeface="+mn-cs"/>
              </a:rPr>
              <a:t>Our media, </a:t>
            </a:r>
            <a:r>
              <a:rPr lang="en-US" sz="1200" u="none" kern="1200" dirty="0" smtClean="0">
                <a:solidFill>
                  <a:schemeClr val="tx1"/>
                </a:solidFill>
                <a:latin typeface="Arial" pitchFamily="34" charset="0"/>
                <a:ea typeface="+mn-ea"/>
                <a:cs typeface="+mn-cs"/>
              </a:rPr>
              <a:t>even the serious media</a:t>
            </a:r>
            <a:r>
              <a:rPr lang="en-US" sz="1200" kern="1200" dirty="0" smtClean="0">
                <a:solidFill>
                  <a:schemeClr val="tx1"/>
                </a:solidFill>
                <a:latin typeface="Arial" pitchFamily="34" charset="0"/>
                <a:ea typeface="+mn-ea"/>
                <a:cs typeface="+mn-cs"/>
              </a:rPr>
              <a:t>, seem to think that sea-level rise is an issue that they can bat around in an almost comical way.</a:t>
            </a:r>
            <a:endParaRPr lang="en-US" b="1"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32933D4E-4168-4C8E-AE60-5DFD92DD9F86}" type="slidenum">
              <a:rPr lang="en-GB" smtClean="0"/>
              <a:pPr/>
              <a:t>9</a:t>
            </a:fld>
            <a:endParaRPr lang="en-GB" smtClean="0"/>
          </a:p>
        </p:txBody>
      </p:sp>
      <p:sp>
        <p:nvSpPr>
          <p:cNvPr id="62467" name="Rectangle 2"/>
          <p:cNvSpPr>
            <a:spLocks noGrp="1" noRot="1" noChangeAspect="1" noChangeArrowheads="1" noTextEdit="1"/>
          </p:cNvSpPr>
          <p:nvPr>
            <p:ph type="sldImg"/>
          </p:nvPr>
        </p:nvSpPr>
        <p:spPr>
          <a:xfrm>
            <a:off x="1258888" y="720725"/>
            <a:ext cx="4797425" cy="3598863"/>
          </a:xfrm>
          <a:ln/>
        </p:spPr>
      </p:sp>
      <p:sp>
        <p:nvSpPr>
          <p:cNvPr id="62468" name="Rectangle 3"/>
          <p:cNvSpPr>
            <a:spLocks noGrp="1" noChangeArrowheads="1"/>
          </p:cNvSpPr>
          <p:nvPr>
            <p:ph type="body" idx="1"/>
          </p:nvPr>
        </p:nvSpPr>
        <p:spPr>
          <a:noFill/>
          <a:ln/>
        </p:spPr>
        <p:txBody>
          <a:bodyPr/>
          <a:lstStyle/>
          <a:p>
            <a:r>
              <a:rPr lang="en-US" sz="1200" kern="1200" dirty="0" smtClean="0">
                <a:solidFill>
                  <a:schemeClr val="tx1"/>
                </a:solidFill>
                <a:latin typeface="Arial" pitchFamily="34" charset="0"/>
                <a:ea typeface="+mn-ea"/>
                <a:cs typeface="+mn-cs"/>
              </a:rPr>
              <a:t>The future of sea-level rise is thus significant across a wide range of policy areas  -</a:t>
            </a:r>
            <a:r>
              <a:rPr lang="en-US" sz="1200" kern="1200" baseline="0" dirty="0" smtClean="0">
                <a:solidFill>
                  <a:schemeClr val="tx1"/>
                </a:solidFill>
                <a:latin typeface="Arial" pitchFamily="34" charset="0"/>
                <a:ea typeface="+mn-ea"/>
                <a:cs typeface="+mn-cs"/>
              </a:rPr>
              <a:t> f</a:t>
            </a:r>
            <a:r>
              <a:rPr lang="en-US" sz="1200" kern="1200" dirty="0" smtClean="0">
                <a:solidFill>
                  <a:schemeClr val="tx1"/>
                </a:solidFill>
                <a:latin typeface="Arial" pitchFamily="34" charset="0"/>
                <a:ea typeface="+mn-ea"/>
                <a:cs typeface="+mn-cs"/>
              </a:rPr>
              <a:t>rom the global to the local…</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pPr lvl="0">
              <a:buFont typeface="Arial" pitchFamily="34" charset="0"/>
              <a:buChar char="•"/>
            </a:pPr>
            <a:r>
              <a:rPr lang="en-US" sz="1200" kern="1200" dirty="0" smtClean="0">
                <a:solidFill>
                  <a:schemeClr val="tx1"/>
                </a:solidFill>
                <a:latin typeface="Arial" pitchFamily="34" charset="0"/>
                <a:ea typeface="+mn-ea"/>
                <a:cs typeface="+mn-cs"/>
              </a:rPr>
              <a:t>At the global and intergovernmental level, the long term commitment to sea-level rise, long after human carbon emissions have leveled-off, or even ceased, together with the inequitable impact of sea-level rise on some small island states,  is a particular issue for the negotiations taking place under the UNFCCC.  </a:t>
            </a:r>
            <a:endParaRPr lang="en-GB" sz="1200" kern="1200" dirty="0" smtClean="0">
              <a:solidFill>
                <a:schemeClr val="tx1"/>
              </a:solidFill>
              <a:latin typeface="Arial" pitchFamily="34" charset="0"/>
              <a:ea typeface="+mn-ea"/>
              <a:cs typeface="+mn-cs"/>
            </a:endParaRPr>
          </a:p>
          <a:p>
            <a:pPr lvl="0">
              <a:buFont typeface="Arial" pitchFamily="34" charset="0"/>
              <a:buChar char="•"/>
            </a:pPr>
            <a:r>
              <a:rPr lang="en-US" sz="1200" kern="1200" dirty="0" smtClean="0">
                <a:solidFill>
                  <a:schemeClr val="tx1"/>
                </a:solidFill>
                <a:latin typeface="Arial" pitchFamily="34" charset="0"/>
                <a:ea typeface="+mn-ea"/>
                <a:cs typeface="+mn-cs"/>
              </a:rPr>
              <a:t>At a European level, European Parliament has already recognized the importance of Integrated Coastal Zone Management which needs to take account of sea-level rise</a:t>
            </a:r>
            <a:endParaRPr lang="en-GB" sz="1200" kern="1200" dirty="0" smtClean="0">
              <a:solidFill>
                <a:schemeClr val="tx1"/>
              </a:solidFill>
              <a:latin typeface="Arial" pitchFamily="34" charset="0"/>
              <a:ea typeface="+mn-ea"/>
              <a:cs typeface="+mn-cs"/>
            </a:endParaRPr>
          </a:p>
          <a:p>
            <a:pPr lvl="0">
              <a:buFont typeface="Arial" pitchFamily="34" charset="0"/>
              <a:buChar char="•"/>
            </a:pPr>
            <a:r>
              <a:rPr lang="en-US" sz="1200" kern="1200" dirty="0" smtClean="0">
                <a:solidFill>
                  <a:schemeClr val="tx1"/>
                </a:solidFill>
                <a:latin typeface="Arial" pitchFamily="34" charset="0"/>
                <a:ea typeface="+mn-ea"/>
                <a:cs typeface="+mn-cs"/>
              </a:rPr>
              <a:t>The European Directive on Floods requires that nations undertake flood risk assessment and mapping, and this is due in 2013.  </a:t>
            </a:r>
            <a:endParaRPr lang="en-GB" sz="1200" kern="1200" dirty="0" smtClean="0">
              <a:solidFill>
                <a:schemeClr val="tx1"/>
              </a:solidFill>
              <a:latin typeface="Arial" pitchFamily="34" charset="0"/>
              <a:ea typeface="+mn-ea"/>
              <a:cs typeface="+mn-cs"/>
            </a:endParaRPr>
          </a:p>
          <a:p>
            <a:pPr lvl="0">
              <a:buFont typeface="Arial" pitchFamily="34" charset="0"/>
              <a:buChar char="•"/>
            </a:pPr>
            <a:r>
              <a:rPr lang="en-US" sz="1200" kern="1200" dirty="0" smtClean="0">
                <a:solidFill>
                  <a:schemeClr val="tx1"/>
                </a:solidFill>
                <a:latin typeface="Arial" pitchFamily="34" charset="0"/>
                <a:ea typeface="+mn-ea"/>
                <a:cs typeface="+mn-cs"/>
              </a:rPr>
              <a:t>Finally, our national, regional, and local strategies regarding management of local </a:t>
            </a:r>
            <a:r>
              <a:rPr lang="en-GB" sz="1200" kern="1200" noProof="0" dirty="0" smtClean="0">
                <a:solidFill>
                  <a:schemeClr val="tx1"/>
                </a:solidFill>
                <a:latin typeface="Arial" pitchFamily="34" charset="0"/>
                <a:ea typeface="+mn-ea"/>
                <a:cs typeface="+mn-cs"/>
              </a:rPr>
              <a:t>sea-defence</a:t>
            </a:r>
            <a:r>
              <a:rPr lang="en-US" sz="1200" kern="1200" dirty="0" smtClean="0">
                <a:solidFill>
                  <a:schemeClr val="tx1"/>
                </a:solidFill>
                <a:latin typeface="Arial" pitchFamily="34" charset="0"/>
                <a:ea typeface="+mn-ea"/>
                <a:cs typeface="+mn-cs"/>
              </a:rPr>
              <a:t> infrastructure.</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32933D4E-4168-4C8E-AE60-5DFD92DD9F86}" type="slidenum">
              <a:rPr lang="en-GB" smtClean="0"/>
              <a:pPr/>
              <a:t>10</a:t>
            </a:fld>
            <a:endParaRPr lang="en-GB" smtClean="0"/>
          </a:p>
        </p:txBody>
      </p:sp>
      <p:sp>
        <p:nvSpPr>
          <p:cNvPr id="62467" name="Rectangle 2"/>
          <p:cNvSpPr>
            <a:spLocks noGrp="1" noRot="1" noChangeAspect="1" noChangeArrowheads="1" noTextEdit="1"/>
          </p:cNvSpPr>
          <p:nvPr>
            <p:ph type="sldImg"/>
          </p:nvPr>
        </p:nvSpPr>
        <p:spPr>
          <a:xfrm>
            <a:off x="1258888" y="720725"/>
            <a:ext cx="4797425" cy="3598863"/>
          </a:xfrm>
          <a:ln/>
        </p:spPr>
      </p:sp>
      <p:sp>
        <p:nvSpPr>
          <p:cNvPr id="62468" name="Rectangle 3"/>
          <p:cNvSpPr>
            <a:spLocks noGrp="1" noChangeArrowheads="1"/>
          </p:cNvSpPr>
          <p:nvPr>
            <p:ph type="body" idx="1"/>
          </p:nvPr>
        </p:nvSpPr>
        <p:spPr>
          <a:noFill/>
          <a:ln/>
        </p:spPr>
        <p:txBody>
          <a:bodyPr/>
          <a:lstStyle/>
          <a:p>
            <a:r>
              <a:rPr lang="en-US" sz="1200" kern="1200" dirty="0" smtClean="0">
                <a:solidFill>
                  <a:schemeClr val="tx1"/>
                </a:solidFill>
                <a:latin typeface="Arial" pitchFamily="34" charset="0"/>
                <a:ea typeface="+mn-ea"/>
                <a:cs typeface="+mn-cs"/>
              </a:rPr>
              <a:t>Europe has a variety of coastlines, some of which are more vulnerable than others, and it is not just elevation that determines that vulnerability or risk…</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You can see we have significant areas of low-lying coast (red areas are within 1m</a:t>
            </a:r>
            <a:r>
              <a:rPr lang="en-US" sz="1200" kern="1200" baseline="0" dirty="0" smtClean="0">
                <a:solidFill>
                  <a:schemeClr val="tx1"/>
                </a:solidFill>
                <a:latin typeface="Arial" pitchFamily="34" charset="0"/>
                <a:ea typeface="+mn-ea"/>
                <a:cs typeface="+mn-cs"/>
              </a:rPr>
              <a:t> of mean sea level) </a:t>
            </a:r>
            <a:r>
              <a:rPr lang="en-US" sz="1200" kern="1200" dirty="0" smtClean="0">
                <a:solidFill>
                  <a:schemeClr val="tx1"/>
                </a:solidFill>
                <a:latin typeface="Arial" pitchFamily="34" charset="0"/>
                <a:ea typeface="+mn-ea"/>
                <a:cs typeface="+mn-cs"/>
              </a:rPr>
              <a:t>in the Mediterranean and Black Seas</a:t>
            </a:r>
            <a:r>
              <a:rPr lang="en-US" sz="1200" kern="1200" baseline="0" dirty="0" smtClean="0">
                <a:solidFill>
                  <a:schemeClr val="tx1"/>
                </a:solidFill>
                <a:latin typeface="Arial" pitchFamily="34" charset="0"/>
                <a:ea typeface="+mn-ea"/>
                <a:cs typeface="+mn-cs"/>
              </a:rPr>
              <a:t>, on th</a:t>
            </a:r>
            <a:r>
              <a:rPr lang="en-US" sz="1200" kern="1200" dirty="0" smtClean="0">
                <a:solidFill>
                  <a:schemeClr val="tx1"/>
                </a:solidFill>
                <a:latin typeface="Arial" pitchFamily="34" charset="0"/>
                <a:ea typeface="+mn-ea"/>
                <a:cs typeface="+mn-cs"/>
              </a:rPr>
              <a:t>e Atlantic Coasts.</a:t>
            </a:r>
            <a:r>
              <a:rPr lang="en-US" sz="1200" kern="1200" baseline="0" dirty="0" smtClean="0">
                <a:solidFill>
                  <a:schemeClr val="tx1"/>
                </a:solidFill>
                <a:latin typeface="Arial" pitchFamily="34" charset="0"/>
                <a:ea typeface="+mn-ea"/>
                <a:cs typeface="+mn-cs"/>
              </a:rPr>
              <a:t> </a:t>
            </a:r>
          </a:p>
          <a:p>
            <a:endParaRPr lang="en-US" sz="1200" kern="1200" baseline="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Arguably the most vulnerable low-lying coasts are around the North Sea and Baltic Coasts,</a:t>
            </a:r>
            <a:r>
              <a:rPr lang="en-US" sz="1200" kern="1200" baseline="0" dirty="0" smtClean="0">
                <a:solidFill>
                  <a:schemeClr val="tx1"/>
                </a:solidFill>
                <a:latin typeface="Arial" pitchFamily="34" charset="0"/>
                <a:ea typeface="+mn-ea"/>
                <a:cs typeface="+mn-cs"/>
              </a:rPr>
              <a:t> where </a:t>
            </a:r>
            <a:r>
              <a:rPr lang="en-US" sz="1200" kern="1200" dirty="0" smtClean="0">
                <a:solidFill>
                  <a:schemeClr val="tx1"/>
                </a:solidFill>
                <a:latin typeface="Arial" pitchFamily="34" charset="0"/>
                <a:ea typeface="+mn-ea"/>
                <a:cs typeface="+mn-cs"/>
              </a:rPr>
              <a:t>storm surges that travel across the north Atlantic are magnified</a:t>
            </a:r>
            <a:r>
              <a:rPr lang="en-US" sz="1200" kern="1200" baseline="0" dirty="0" smtClean="0">
                <a:solidFill>
                  <a:schemeClr val="tx1"/>
                </a:solidFill>
                <a:latin typeface="Arial" pitchFamily="34" charset="0"/>
                <a:ea typeface="+mn-ea"/>
                <a:cs typeface="+mn-cs"/>
              </a:rPr>
              <a:t> due to its relatively shallow depth.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240CEA1-6698-4794-8383-B9090D364A63}" type="slidenum">
              <a:rPr lang="en-GB" smtClean="0">
                <a:latin typeface="Arial" charset="0"/>
              </a:rPr>
              <a:pPr/>
              <a:t>11</a:t>
            </a:fld>
            <a:endParaRPr lang="en-GB" smtClean="0">
              <a:latin typeface="Arial" charset="0"/>
            </a:endParaRPr>
          </a:p>
        </p:txBody>
      </p:sp>
      <p:sp>
        <p:nvSpPr>
          <p:cNvPr id="5427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54276" name="Text Box 3"/>
          <p:cNvSpPr txBox="1">
            <a:spLocks/>
          </p:cNvSpPr>
          <p:nvPr/>
        </p:nvSpPr>
        <p:spPr bwMode="auto">
          <a:xfrm>
            <a:off x="989646" y="4674759"/>
            <a:ext cx="5522387" cy="3420294"/>
          </a:xfrm>
          <a:prstGeom prst="rect">
            <a:avLst/>
          </a:prstGeom>
          <a:noFill/>
          <a:ln w="12700">
            <a:noFill/>
            <a:miter lim="800000"/>
            <a:headEnd/>
            <a:tailEnd/>
          </a:ln>
        </p:spPr>
        <p:txBody>
          <a:bodyPr lIns="95375" tIns="47688" rIns="95375" bIns="47688">
            <a:spAutoFit/>
          </a:bodyPr>
          <a:lstStyle/>
          <a:p>
            <a:pPr defTabSz="954088" eaLnBrk="0" hangingPunct="0">
              <a:spcBef>
                <a:spcPct val="50000"/>
              </a:spcBef>
            </a:pPr>
            <a:r>
              <a:rPr lang="en-GB" sz="1200">
                <a:solidFill>
                  <a:schemeClr val="tx1"/>
                </a:solidFill>
              </a:rPr>
              <a:t>Moving from Flood Defence to Flood Risk Management.</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b="1">
                <a:solidFill>
                  <a:schemeClr val="tx1"/>
                </a:solidFill>
              </a:rPr>
              <a:t>Flood Risk </a:t>
            </a:r>
            <a:endParaRPr lang="en-GB" sz="1200">
              <a:solidFill>
                <a:schemeClr val="tx1"/>
              </a:solidFill>
            </a:endParaRPr>
          </a:p>
          <a:p>
            <a:pPr defTabSz="954088" eaLnBrk="0" hangingPunct="0">
              <a:spcBef>
                <a:spcPct val="50000"/>
              </a:spcBef>
            </a:pPr>
            <a:r>
              <a:rPr lang="en-GB" sz="1200">
                <a:solidFill>
                  <a:schemeClr val="tx1"/>
                </a:solidFill>
              </a:rPr>
              <a:t>=</a:t>
            </a:r>
          </a:p>
          <a:p>
            <a:pPr defTabSz="954088" eaLnBrk="0" hangingPunct="0">
              <a:spcBef>
                <a:spcPct val="50000"/>
              </a:spcBef>
            </a:pPr>
            <a:r>
              <a:rPr lang="en-GB" sz="1200" b="1">
                <a:solidFill>
                  <a:schemeClr val="tx1"/>
                </a:solidFill>
              </a:rPr>
              <a:t>Probability</a:t>
            </a:r>
            <a:r>
              <a:rPr lang="en-GB" sz="1200">
                <a:solidFill>
                  <a:schemeClr val="tx1"/>
                </a:solidFill>
              </a:rPr>
              <a:t> (which </a:t>
            </a:r>
            <a:r>
              <a:rPr lang="en-GB" sz="1200" u="sng">
                <a:solidFill>
                  <a:schemeClr val="tx1"/>
                </a:solidFill>
              </a:rPr>
              <a:t>decreases</a:t>
            </a:r>
            <a:r>
              <a:rPr lang="en-GB" sz="1200">
                <a:solidFill>
                  <a:schemeClr val="tx1"/>
                </a:solidFill>
              </a:rPr>
              <a:t> as increasingly large defences are built)</a:t>
            </a:r>
          </a:p>
          <a:p>
            <a:pPr defTabSz="954088" eaLnBrk="0" hangingPunct="0">
              <a:spcBef>
                <a:spcPct val="50000"/>
              </a:spcBef>
            </a:pPr>
            <a:r>
              <a:rPr lang="en-GB" sz="1200" b="1">
                <a:solidFill>
                  <a:schemeClr val="tx1"/>
                </a:solidFill>
              </a:rPr>
              <a:t>X</a:t>
            </a:r>
            <a:endParaRPr lang="en-GB" sz="1200">
              <a:solidFill>
                <a:schemeClr val="tx1"/>
              </a:solidFill>
            </a:endParaRPr>
          </a:p>
          <a:p>
            <a:pPr defTabSz="954088" eaLnBrk="0" hangingPunct="0">
              <a:spcBef>
                <a:spcPct val="50000"/>
              </a:spcBef>
            </a:pPr>
            <a:r>
              <a:rPr lang="en-GB" sz="1200" b="1">
                <a:solidFill>
                  <a:schemeClr val="tx1"/>
                </a:solidFill>
              </a:rPr>
              <a:t>Consequence</a:t>
            </a:r>
            <a:r>
              <a:rPr lang="en-GB" sz="1200">
                <a:solidFill>
                  <a:schemeClr val="tx1"/>
                </a:solidFill>
              </a:rPr>
              <a:t> (which </a:t>
            </a:r>
            <a:r>
              <a:rPr lang="en-GB" sz="1200" u="sng">
                <a:solidFill>
                  <a:schemeClr val="tx1"/>
                </a:solidFill>
              </a:rPr>
              <a:t>increases</a:t>
            </a:r>
            <a:r>
              <a:rPr lang="en-GB" sz="1200">
                <a:solidFill>
                  <a:schemeClr val="tx1"/>
                </a:solidFill>
              </a:rPr>
              <a:t> as people move in and develop behind the defences)</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a:solidFill>
                  <a:schemeClr val="tx1"/>
                </a:solidFill>
              </a:rPr>
              <a:t>We are used to the concept of probability (likelihood) of flooding and it can be measured fairly easily.  Consequence is more difficult and our studies are enabling us to measure the risk and the value of reducing the consequence through flood risk management measures within the flood plain.  These are known as “Receptor” responses. </a:t>
            </a:r>
          </a:p>
        </p:txBody>
      </p:sp>
      <p:sp>
        <p:nvSpPr>
          <p:cNvPr id="54277" name="Rectangle 4"/>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pitchFamily="34" charset="0"/>
                <a:ea typeface="+mn-ea"/>
                <a:cs typeface="+mn-cs"/>
              </a:rPr>
              <a:t>Several of our major cities – London shown here, Amsterdam, Rotterdam, Hamburg, etc.,</a:t>
            </a:r>
            <a:r>
              <a:rPr lang="en-US" sz="1200" kern="1200" baseline="0" dirty="0" smtClean="0">
                <a:solidFill>
                  <a:schemeClr val="tx1"/>
                </a:solidFill>
                <a:latin typeface="Arial" pitchFamily="34" charset="0"/>
                <a:ea typeface="+mn-ea"/>
                <a:cs typeface="+mn-cs"/>
              </a:rPr>
              <a:t> all have </a:t>
            </a:r>
            <a:r>
              <a:rPr lang="en-US" sz="1200" kern="1200" dirty="0" smtClean="0">
                <a:solidFill>
                  <a:schemeClr val="tx1"/>
                </a:solidFill>
                <a:latin typeface="Arial" pitchFamily="34" charset="0"/>
                <a:ea typeface="+mn-ea"/>
                <a:cs typeface="+mn-cs"/>
              </a:rPr>
              <a:t>a high density of </a:t>
            </a:r>
            <a:r>
              <a:rPr lang="en-US" sz="1200" u="none" kern="1200" dirty="0" smtClean="0">
                <a:solidFill>
                  <a:schemeClr val="tx1"/>
                </a:solidFill>
                <a:latin typeface="Arial" pitchFamily="34" charset="0"/>
                <a:ea typeface="+mn-ea"/>
                <a:cs typeface="+mn-cs"/>
              </a:rPr>
              <a:t>critical assets i</a:t>
            </a:r>
            <a:r>
              <a:rPr lang="en-US" sz="1200" kern="1200" dirty="0" smtClean="0">
                <a:solidFill>
                  <a:schemeClr val="tx1"/>
                </a:solidFill>
                <a:latin typeface="Arial" pitchFamily="34" charset="0"/>
                <a:ea typeface="+mn-ea"/>
                <a:cs typeface="+mn-cs"/>
              </a:rPr>
              <a:t>n these vulnerable low lying areas.</a:t>
            </a:r>
            <a:endParaRPr lang="en-GB" sz="1200" u="none" kern="1200" dirty="0" smtClean="0">
              <a:solidFill>
                <a:schemeClr val="tx1"/>
              </a:solidFill>
              <a:latin typeface="Arial" pitchFamily="34"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200" kern="1200" dirty="0" smtClean="0">
              <a:solidFill>
                <a:schemeClr val="tx1"/>
              </a:solidFill>
              <a:latin typeface="Arial" pitchFamily="34" charset="0"/>
              <a:ea typeface="+mn-ea"/>
              <a:cs typeface="+mn-cs"/>
            </a:endParaRPr>
          </a:p>
          <a:p>
            <a:pPr eaLnBrk="1" hangingPunct="1"/>
            <a:endParaRPr lang="en-US" dirty="0"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240CEA1-6698-4794-8383-B9090D364A63}" type="slidenum">
              <a:rPr lang="en-GB" smtClean="0">
                <a:latin typeface="Arial" charset="0"/>
              </a:rPr>
              <a:pPr/>
              <a:t>12</a:t>
            </a:fld>
            <a:endParaRPr lang="en-GB" smtClean="0">
              <a:latin typeface="Arial" charset="0"/>
            </a:endParaRPr>
          </a:p>
        </p:txBody>
      </p:sp>
      <p:sp>
        <p:nvSpPr>
          <p:cNvPr id="5427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54276" name="Text Box 3"/>
          <p:cNvSpPr txBox="1">
            <a:spLocks/>
          </p:cNvSpPr>
          <p:nvPr/>
        </p:nvSpPr>
        <p:spPr bwMode="auto">
          <a:xfrm>
            <a:off x="989646" y="4674759"/>
            <a:ext cx="5522387" cy="3420294"/>
          </a:xfrm>
          <a:prstGeom prst="rect">
            <a:avLst/>
          </a:prstGeom>
          <a:noFill/>
          <a:ln w="12700">
            <a:noFill/>
            <a:miter lim="800000"/>
            <a:headEnd/>
            <a:tailEnd/>
          </a:ln>
        </p:spPr>
        <p:txBody>
          <a:bodyPr lIns="95375" tIns="47688" rIns="95375" bIns="47688">
            <a:spAutoFit/>
          </a:bodyPr>
          <a:lstStyle/>
          <a:p>
            <a:pPr defTabSz="954088" eaLnBrk="0" hangingPunct="0">
              <a:spcBef>
                <a:spcPct val="50000"/>
              </a:spcBef>
            </a:pPr>
            <a:r>
              <a:rPr lang="en-GB" sz="1200">
                <a:solidFill>
                  <a:schemeClr val="tx1"/>
                </a:solidFill>
              </a:rPr>
              <a:t>Moving from Flood Defence to Flood Risk Management.</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b="1">
                <a:solidFill>
                  <a:schemeClr val="tx1"/>
                </a:solidFill>
              </a:rPr>
              <a:t>Flood Risk </a:t>
            </a:r>
            <a:endParaRPr lang="en-GB" sz="1200">
              <a:solidFill>
                <a:schemeClr val="tx1"/>
              </a:solidFill>
            </a:endParaRPr>
          </a:p>
          <a:p>
            <a:pPr defTabSz="954088" eaLnBrk="0" hangingPunct="0">
              <a:spcBef>
                <a:spcPct val="50000"/>
              </a:spcBef>
            </a:pPr>
            <a:r>
              <a:rPr lang="en-GB" sz="1200">
                <a:solidFill>
                  <a:schemeClr val="tx1"/>
                </a:solidFill>
              </a:rPr>
              <a:t>=</a:t>
            </a:r>
          </a:p>
          <a:p>
            <a:pPr defTabSz="954088" eaLnBrk="0" hangingPunct="0">
              <a:spcBef>
                <a:spcPct val="50000"/>
              </a:spcBef>
            </a:pPr>
            <a:r>
              <a:rPr lang="en-GB" sz="1200" b="1">
                <a:solidFill>
                  <a:schemeClr val="tx1"/>
                </a:solidFill>
              </a:rPr>
              <a:t>Probability</a:t>
            </a:r>
            <a:r>
              <a:rPr lang="en-GB" sz="1200">
                <a:solidFill>
                  <a:schemeClr val="tx1"/>
                </a:solidFill>
              </a:rPr>
              <a:t> (which </a:t>
            </a:r>
            <a:r>
              <a:rPr lang="en-GB" sz="1200" u="sng">
                <a:solidFill>
                  <a:schemeClr val="tx1"/>
                </a:solidFill>
              </a:rPr>
              <a:t>decreases</a:t>
            </a:r>
            <a:r>
              <a:rPr lang="en-GB" sz="1200">
                <a:solidFill>
                  <a:schemeClr val="tx1"/>
                </a:solidFill>
              </a:rPr>
              <a:t> as increasingly large defences are built)</a:t>
            </a:r>
          </a:p>
          <a:p>
            <a:pPr defTabSz="954088" eaLnBrk="0" hangingPunct="0">
              <a:spcBef>
                <a:spcPct val="50000"/>
              </a:spcBef>
            </a:pPr>
            <a:r>
              <a:rPr lang="en-GB" sz="1200" b="1">
                <a:solidFill>
                  <a:schemeClr val="tx1"/>
                </a:solidFill>
              </a:rPr>
              <a:t>X</a:t>
            </a:r>
            <a:endParaRPr lang="en-GB" sz="1200">
              <a:solidFill>
                <a:schemeClr val="tx1"/>
              </a:solidFill>
            </a:endParaRPr>
          </a:p>
          <a:p>
            <a:pPr defTabSz="954088" eaLnBrk="0" hangingPunct="0">
              <a:spcBef>
                <a:spcPct val="50000"/>
              </a:spcBef>
            </a:pPr>
            <a:r>
              <a:rPr lang="en-GB" sz="1200" b="1">
                <a:solidFill>
                  <a:schemeClr val="tx1"/>
                </a:solidFill>
              </a:rPr>
              <a:t>Consequence</a:t>
            </a:r>
            <a:r>
              <a:rPr lang="en-GB" sz="1200">
                <a:solidFill>
                  <a:schemeClr val="tx1"/>
                </a:solidFill>
              </a:rPr>
              <a:t> (which </a:t>
            </a:r>
            <a:r>
              <a:rPr lang="en-GB" sz="1200" u="sng">
                <a:solidFill>
                  <a:schemeClr val="tx1"/>
                </a:solidFill>
              </a:rPr>
              <a:t>increases</a:t>
            </a:r>
            <a:r>
              <a:rPr lang="en-GB" sz="1200">
                <a:solidFill>
                  <a:schemeClr val="tx1"/>
                </a:solidFill>
              </a:rPr>
              <a:t> as people move in and develop behind the defences)</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a:solidFill>
                  <a:schemeClr val="tx1"/>
                </a:solidFill>
              </a:rPr>
              <a:t>We are used to the concept of probability (likelihood) of flooding and it can be measured fairly easily.  Consequence is more difficult and our studies are enabling us to measure the risk and the value of reducing the consequence through flood risk management measures within the flood plain.  These are known as “Receptor” responses. </a:t>
            </a:r>
          </a:p>
        </p:txBody>
      </p:sp>
      <p:sp>
        <p:nvSpPr>
          <p:cNvPr id="54277" name="Rectangle 4"/>
          <p:cNvSpPr>
            <a:spLocks noGrp="1" noChangeArrowheads="1"/>
          </p:cNvSpPr>
          <p:nvPr>
            <p:ph type="body" idx="1"/>
          </p:nvPr>
        </p:nvSpPr>
        <p:spPr>
          <a:noFill/>
          <a:ln/>
        </p:spPr>
        <p:txBody>
          <a:bodyPr/>
          <a:lstStyle/>
          <a:p>
            <a:pPr eaLnBrk="1" hangingPunct="1"/>
            <a:r>
              <a:rPr lang="en-US" dirty="0" smtClean="0">
                <a:latin typeface="Arial" charset="0"/>
              </a:rPr>
              <a:t>In addition, m</a:t>
            </a:r>
            <a:r>
              <a:rPr lang="en-US" sz="1200" kern="1200" dirty="0" smtClean="0">
                <a:solidFill>
                  <a:schemeClr val="tx1"/>
                </a:solidFill>
                <a:latin typeface="Arial" pitchFamily="34" charset="0"/>
                <a:ea typeface="+mn-ea"/>
                <a:cs typeface="+mn-cs"/>
              </a:rPr>
              <a:t>any unique natural assets are already showing signs of erosion.</a:t>
            </a:r>
            <a:endParaRPr lang="en-US" dirty="0"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240CEA1-6698-4794-8383-B9090D364A63}" type="slidenum">
              <a:rPr lang="en-GB" smtClean="0">
                <a:latin typeface="Arial" charset="0"/>
              </a:rPr>
              <a:pPr/>
              <a:t>13</a:t>
            </a:fld>
            <a:endParaRPr lang="en-GB" smtClean="0">
              <a:latin typeface="Arial" charset="0"/>
            </a:endParaRPr>
          </a:p>
        </p:txBody>
      </p:sp>
      <p:sp>
        <p:nvSpPr>
          <p:cNvPr id="5427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54276" name="Text Box 3"/>
          <p:cNvSpPr txBox="1">
            <a:spLocks/>
          </p:cNvSpPr>
          <p:nvPr/>
        </p:nvSpPr>
        <p:spPr bwMode="auto">
          <a:xfrm>
            <a:off x="989646" y="4674759"/>
            <a:ext cx="5522387" cy="3420294"/>
          </a:xfrm>
          <a:prstGeom prst="rect">
            <a:avLst/>
          </a:prstGeom>
          <a:noFill/>
          <a:ln w="12700">
            <a:noFill/>
            <a:miter lim="800000"/>
            <a:headEnd/>
            <a:tailEnd/>
          </a:ln>
        </p:spPr>
        <p:txBody>
          <a:bodyPr lIns="95375" tIns="47688" rIns="95375" bIns="47688">
            <a:spAutoFit/>
          </a:bodyPr>
          <a:lstStyle/>
          <a:p>
            <a:pPr defTabSz="954088" eaLnBrk="0" hangingPunct="0">
              <a:spcBef>
                <a:spcPct val="50000"/>
              </a:spcBef>
            </a:pPr>
            <a:r>
              <a:rPr lang="en-GB" sz="1200">
                <a:solidFill>
                  <a:schemeClr val="tx1"/>
                </a:solidFill>
              </a:rPr>
              <a:t>Moving from Flood Defence to Flood Risk Management.</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b="1">
                <a:solidFill>
                  <a:schemeClr val="tx1"/>
                </a:solidFill>
              </a:rPr>
              <a:t>Flood Risk </a:t>
            </a:r>
            <a:endParaRPr lang="en-GB" sz="1200">
              <a:solidFill>
                <a:schemeClr val="tx1"/>
              </a:solidFill>
            </a:endParaRPr>
          </a:p>
          <a:p>
            <a:pPr defTabSz="954088" eaLnBrk="0" hangingPunct="0">
              <a:spcBef>
                <a:spcPct val="50000"/>
              </a:spcBef>
            </a:pPr>
            <a:r>
              <a:rPr lang="en-GB" sz="1200">
                <a:solidFill>
                  <a:schemeClr val="tx1"/>
                </a:solidFill>
              </a:rPr>
              <a:t>=</a:t>
            </a:r>
          </a:p>
          <a:p>
            <a:pPr defTabSz="954088" eaLnBrk="0" hangingPunct="0">
              <a:spcBef>
                <a:spcPct val="50000"/>
              </a:spcBef>
            </a:pPr>
            <a:r>
              <a:rPr lang="en-GB" sz="1200" b="1">
                <a:solidFill>
                  <a:schemeClr val="tx1"/>
                </a:solidFill>
              </a:rPr>
              <a:t>Probability</a:t>
            </a:r>
            <a:r>
              <a:rPr lang="en-GB" sz="1200">
                <a:solidFill>
                  <a:schemeClr val="tx1"/>
                </a:solidFill>
              </a:rPr>
              <a:t> (which </a:t>
            </a:r>
            <a:r>
              <a:rPr lang="en-GB" sz="1200" u="sng">
                <a:solidFill>
                  <a:schemeClr val="tx1"/>
                </a:solidFill>
              </a:rPr>
              <a:t>decreases</a:t>
            </a:r>
            <a:r>
              <a:rPr lang="en-GB" sz="1200">
                <a:solidFill>
                  <a:schemeClr val="tx1"/>
                </a:solidFill>
              </a:rPr>
              <a:t> as increasingly large defences are built)</a:t>
            </a:r>
          </a:p>
          <a:p>
            <a:pPr defTabSz="954088" eaLnBrk="0" hangingPunct="0">
              <a:spcBef>
                <a:spcPct val="50000"/>
              </a:spcBef>
            </a:pPr>
            <a:r>
              <a:rPr lang="en-GB" sz="1200" b="1">
                <a:solidFill>
                  <a:schemeClr val="tx1"/>
                </a:solidFill>
              </a:rPr>
              <a:t>X</a:t>
            </a:r>
            <a:endParaRPr lang="en-GB" sz="1200">
              <a:solidFill>
                <a:schemeClr val="tx1"/>
              </a:solidFill>
            </a:endParaRPr>
          </a:p>
          <a:p>
            <a:pPr defTabSz="954088" eaLnBrk="0" hangingPunct="0">
              <a:spcBef>
                <a:spcPct val="50000"/>
              </a:spcBef>
            </a:pPr>
            <a:r>
              <a:rPr lang="en-GB" sz="1200" b="1">
                <a:solidFill>
                  <a:schemeClr val="tx1"/>
                </a:solidFill>
              </a:rPr>
              <a:t>Consequence</a:t>
            </a:r>
            <a:r>
              <a:rPr lang="en-GB" sz="1200">
                <a:solidFill>
                  <a:schemeClr val="tx1"/>
                </a:solidFill>
              </a:rPr>
              <a:t> (which </a:t>
            </a:r>
            <a:r>
              <a:rPr lang="en-GB" sz="1200" u="sng">
                <a:solidFill>
                  <a:schemeClr val="tx1"/>
                </a:solidFill>
              </a:rPr>
              <a:t>increases</a:t>
            </a:r>
            <a:r>
              <a:rPr lang="en-GB" sz="1200">
                <a:solidFill>
                  <a:schemeClr val="tx1"/>
                </a:solidFill>
              </a:rPr>
              <a:t> as people move in and develop behind the defences)</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a:solidFill>
                  <a:schemeClr val="tx1"/>
                </a:solidFill>
              </a:rPr>
              <a:t>We are used to the concept of probability (likelihood) of flooding and it can be measured fairly easily.  Consequence is more difficult and our studies are enabling us to measure the risk and the value of reducing the consequence through flood risk management measures within the flood plain.  These are known as “Receptor” responses. </a:t>
            </a:r>
          </a:p>
        </p:txBody>
      </p:sp>
      <p:sp>
        <p:nvSpPr>
          <p:cNvPr id="54277" name="Rectangle 4"/>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pitchFamily="34" charset="0"/>
                <a:ea typeface="+mn-ea"/>
                <a:cs typeface="+mn-cs"/>
              </a:rPr>
              <a:t>We have many areas of unique coastal habitats that have survived for thousands of years, and can survive some sea-level</a:t>
            </a:r>
            <a:r>
              <a:rPr lang="en-US" sz="1200" kern="1200" baseline="0" dirty="0" smtClean="0">
                <a:solidFill>
                  <a:schemeClr val="tx1"/>
                </a:solidFill>
                <a:latin typeface="Arial" pitchFamily="34" charset="0"/>
                <a:ea typeface="+mn-ea"/>
                <a:cs typeface="+mn-cs"/>
              </a:rPr>
              <a:t> rise,</a:t>
            </a:r>
            <a:r>
              <a:rPr lang="en-US" sz="1200" kern="1200" dirty="0" smtClean="0">
                <a:solidFill>
                  <a:schemeClr val="tx1"/>
                </a:solidFill>
                <a:latin typeface="Arial" pitchFamily="34" charset="0"/>
                <a:ea typeface="+mn-ea"/>
                <a:cs typeface="+mn-cs"/>
              </a:rPr>
              <a:t> but not if it is too rapid.</a:t>
            </a:r>
            <a:endParaRPr lang="en-GB" sz="1200" kern="1200" dirty="0" smtClean="0">
              <a:solidFill>
                <a:schemeClr val="tx1"/>
              </a:solidFill>
              <a:latin typeface="Arial" pitchFamily="34" charset="0"/>
              <a:ea typeface="+mn-ea"/>
              <a:cs typeface="+mn-cs"/>
            </a:endParaRPr>
          </a:p>
          <a:p>
            <a:pPr eaLnBrk="1" hangingPunct="1"/>
            <a:endParaRPr lang="en-US" dirty="0"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240CEA1-6698-4794-8383-B9090D364A63}" type="slidenum">
              <a:rPr lang="en-GB" smtClean="0">
                <a:latin typeface="Arial" charset="0"/>
              </a:rPr>
              <a:pPr/>
              <a:t>14</a:t>
            </a:fld>
            <a:endParaRPr lang="en-GB" smtClean="0">
              <a:latin typeface="Arial" charset="0"/>
            </a:endParaRPr>
          </a:p>
        </p:txBody>
      </p:sp>
      <p:sp>
        <p:nvSpPr>
          <p:cNvPr id="5427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54276" name="Text Box 3"/>
          <p:cNvSpPr txBox="1">
            <a:spLocks/>
          </p:cNvSpPr>
          <p:nvPr/>
        </p:nvSpPr>
        <p:spPr bwMode="auto">
          <a:xfrm>
            <a:off x="989646" y="4674759"/>
            <a:ext cx="5522387" cy="3420294"/>
          </a:xfrm>
          <a:prstGeom prst="rect">
            <a:avLst/>
          </a:prstGeom>
          <a:noFill/>
          <a:ln w="12700">
            <a:noFill/>
            <a:miter lim="800000"/>
            <a:headEnd/>
            <a:tailEnd/>
          </a:ln>
        </p:spPr>
        <p:txBody>
          <a:bodyPr lIns="95375" tIns="47688" rIns="95375" bIns="47688">
            <a:spAutoFit/>
          </a:bodyPr>
          <a:lstStyle/>
          <a:p>
            <a:pPr defTabSz="954088" eaLnBrk="0" hangingPunct="0">
              <a:spcBef>
                <a:spcPct val="50000"/>
              </a:spcBef>
            </a:pPr>
            <a:r>
              <a:rPr lang="en-GB" sz="1200">
                <a:solidFill>
                  <a:schemeClr val="tx1"/>
                </a:solidFill>
              </a:rPr>
              <a:t>Moving from Flood Defence to Flood Risk Management.</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b="1">
                <a:solidFill>
                  <a:schemeClr val="tx1"/>
                </a:solidFill>
              </a:rPr>
              <a:t>Flood Risk </a:t>
            </a:r>
            <a:endParaRPr lang="en-GB" sz="1200">
              <a:solidFill>
                <a:schemeClr val="tx1"/>
              </a:solidFill>
            </a:endParaRPr>
          </a:p>
          <a:p>
            <a:pPr defTabSz="954088" eaLnBrk="0" hangingPunct="0">
              <a:spcBef>
                <a:spcPct val="50000"/>
              </a:spcBef>
            </a:pPr>
            <a:r>
              <a:rPr lang="en-GB" sz="1200">
                <a:solidFill>
                  <a:schemeClr val="tx1"/>
                </a:solidFill>
              </a:rPr>
              <a:t>=</a:t>
            </a:r>
          </a:p>
          <a:p>
            <a:pPr defTabSz="954088" eaLnBrk="0" hangingPunct="0">
              <a:spcBef>
                <a:spcPct val="50000"/>
              </a:spcBef>
            </a:pPr>
            <a:r>
              <a:rPr lang="en-GB" sz="1200" b="1">
                <a:solidFill>
                  <a:schemeClr val="tx1"/>
                </a:solidFill>
              </a:rPr>
              <a:t>Probability</a:t>
            </a:r>
            <a:r>
              <a:rPr lang="en-GB" sz="1200">
                <a:solidFill>
                  <a:schemeClr val="tx1"/>
                </a:solidFill>
              </a:rPr>
              <a:t> (which </a:t>
            </a:r>
            <a:r>
              <a:rPr lang="en-GB" sz="1200" u="sng">
                <a:solidFill>
                  <a:schemeClr val="tx1"/>
                </a:solidFill>
              </a:rPr>
              <a:t>decreases</a:t>
            </a:r>
            <a:r>
              <a:rPr lang="en-GB" sz="1200">
                <a:solidFill>
                  <a:schemeClr val="tx1"/>
                </a:solidFill>
              </a:rPr>
              <a:t> as increasingly large defences are built)</a:t>
            </a:r>
          </a:p>
          <a:p>
            <a:pPr defTabSz="954088" eaLnBrk="0" hangingPunct="0">
              <a:spcBef>
                <a:spcPct val="50000"/>
              </a:spcBef>
            </a:pPr>
            <a:r>
              <a:rPr lang="en-GB" sz="1200" b="1">
                <a:solidFill>
                  <a:schemeClr val="tx1"/>
                </a:solidFill>
              </a:rPr>
              <a:t>X</a:t>
            </a:r>
            <a:endParaRPr lang="en-GB" sz="1200">
              <a:solidFill>
                <a:schemeClr val="tx1"/>
              </a:solidFill>
            </a:endParaRPr>
          </a:p>
          <a:p>
            <a:pPr defTabSz="954088" eaLnBrk="0" hangingPunct="0">
              <a:spcBef>
                <a:spcPct val="50000"/>
              </a:spcBef>
            </a:pPr>
            <a:r>
              <a:rPr lang="en-GB" sz="1200" b="1">
                <a:solidFill>
                  <a:schemeClr val="tx1"/>
                </a:solidFill>
              </a:rPr>
              <a:t>Consequence</a:t>
            </a:r>
            <a:r>
              <a:rPr lang="en-GB" sz="1200">
                <a:solidFill>
                  <a:schemeClr val="tx1"/>
                </a:solidFill>
              </a:rPr>
              <a:t> (which </a:t>
            </a:r>
            <a:r>
              <a:rPr lang="en-GB" sz="1200" u="sng">
                <a:solidFill>
                  <a:schemeClr val="tx1"/>
                </a:solidFill>
              </a:rPr>
              <a:t>increases</a:t>
            </a:r>
            <a:r>
              <a:rPr lang="en-GB" sz="1200">
                <a:solidFill>
                  <a:schemeClr val="tx1"/>
                </a:solidFill>
              </a:rPr>
              <a:t> as people move in and develop behind the defences)</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a:solidFill>
                  <a:schemeClr val="tx1"/>
                </a:solidFill>
              </a:rPr>
              <a:t>We are used to the concept of probability (likelihood) of flooding and it can be measured fairly easily.  Consequence is more difficult and our studies are enabling us to measure the risk and the value of reducing the consequence through flood risk management measures within the flood plain.  These are known as “Receptor” responses. </a:t>
            </a:r>
          </a:p>
        </p:txBody>
      </p:sp>
      <p:sp>
        <p:nvSpPr>
          <p:cNvPr id="54277" name="Rectangle 4"/>
          <p:cNvSpPr>
            <a:spLocks noGrp="1" noChangeArrowheads="1"/>
          </p:cNvSpPr>
          <p:nvPr>
            <p:ph type="body" idx="1"/>
          </p:nvPr>
        </p:nvSpPr>
        <p:spPr>
          <a:noFill/>
          <a:ln/>
        </p:spPr>
        <p:txBody>
          <a:bodyPr/>
          <a:lstStyle/>
          <a:p>
            <a:r>
              <a:rPr lang="en-US" sz="1200" kern="1200" dirty="0" smtClean="0">
                <a:solidFill>
                  <a:schemeClr val="tx1"/>
                </a:solidFill>
                <a:latin typeface="Arial" pitchFamily="34" charset="0"/>
                <a:ea typeface="+mn-ea"/>
                <a:cs typeface="+mn-cs"/>
              </a:rPr>
              <a:t>Finally, we have many coastal infrastructures of great value and long-projected lives that are measured in many decades.</a:t>
            </a:r>
            <a:endParaRPr lang="en-GB" sz="1200" kern="1200" dirty="0" smtClean="0">
              <a:solidFill>
                <a:schemeClr val="tx1"/>
              </a:solidFill>
              <a:latin typeface="Arial" pitchFamily="34" charset="0"/>
              <a:ea typeface="+mn-ea"/>
              <a:cs typeface="+mn-cs"/>
            </a:endParaRPr>
          </a:p>
          <a:p>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This is the second nuclear reactor at Sizewell on the English coast, and another is currently beginning its journey through the planning process.  </a:t>
            </a:r>
            <a:endParaRPr lang="en-GB" sz="1200" kern="1200" dirty="0" smtClean="0">
              <a:solidFill>
                <a:schemeClr val="tx1"/>
              </a:solidFill>
              <a:latin typeface="Arial" pitchFamily="34" charset="0"/>
              <a:ea typeface="+mn-ea"/>
              <a:cs typeface="+mn-cs"/>
            </a:endParaRPr>
          </a:p>
          <a:p>
            <a:pPr eaLnBrk="1" hangingPunct="1"/>
            <a:endParaRPr lang="en-US" dirty="0" smtClean="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4145062" y="9120172"/>
            <a:ext cx="3170138" cy="481028"/>
          </a:xfrm>
          <a:prstGeom prst="rect">
            <a:avLst/>
          </a:prstGeom>
          <a:noFill/>
          <a:ln w="9525">
            <a:noFill/>
            <a:miter lim="800000"/>
            <a:headEnd/>
            <a:tailEnd/>
          </a:ln>
        </p:spPr>
        <p:txBody>
          <a:bodyPr lIns="94768" tIns="47384" rIns="94768" bIns="47384" anchor="b"/>
          <a:lstStyle/>
          <a:p>
            <a:pPr algn="r"/>
            <a:fld id="{F8D0D698-F4C2-40D9-A7B9-11240F369C65}" type="slidenum">
              <a:rPr lang="en-GB" sz="1200">
                <a:solidFill>
                  <a:schemeClr val="tx1"/>
                </a:solidFill>
              </a:rPr>
              <a:pPr algn="r"/>
              <a:t>15</a:t>
            </a:fld>
            <a:endParaRPr lang="en-GB" sz="1200">
              <a:solidFill>
                <a:schemeClr val="tx1"/>
              </a:solidFill>
            </a:endParaRPr>
          </a:p>
        </p:txBody>
      </p:sp>
      <p:sp>
        <p:nvSpPr>
          <p:cNvPr id="43011"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43012" name="Rectangle 3"/>
          <p:cNvSpPr>
            <a:spLocks noGrp="1" noChangeArrowheads="1"/>
          </p:cNvSpPr>
          <p:nvPr>
            <p:ph type="body" idx="1"/>
          </p:nvPr>
        </p:nvSpPr>
        <p:spPr>
          <a:xfrm>
            <a:off x="974924" y="4561576"/>
            <a:ext cx="5365352" cy="4318827"/>
          </a:xfrm>
          <a:solidFill>
            <a:srgbClr val="FFFFFF"/>
          </a:solidFill>
          <a:ln>
            <a:solidFill>
              <a:srgbClr val="000000"/>
            </a:solidFill>
          </a:ln>
        </p:spPr>
        <p:txBody>
          <a:bodyPr/>
          <a:lstStyle/>
          <a:p>
            <a:r>
              <a:rPr lang="en-US" sz="1200" kern="1200" dirty="0" smtClean="0">
                <a:solidFill>
                  <a:schemeClr val="tx1"/>
                </a:solidFill>
                <a:latin typeface="Arial" pitchFamily="34" charset="0"/>
                <a:ea typeface="+mn-ea"/>
                <a:cs typeface="+mn-cs"/>
              </a:rPr>
              <a:t>Sea-level rise has been measured using tide gauges for the past 150 years, and using satellites for the last couple of decades.  There is no doubt that the </a:t>
            </a:r>
            <a:r>
              <a:rPr lang="en-US" sz="1200" u="none" kern="1200" dirty="0" smtClean="0">
                <a:solidFill>
                  <a:schemeClr val="tx1"/>
                </a:solidFill>
                <a:latin typeface="Arial" pitchFamily="34" charset="0"/>
                <a:ea typeface="+mn-ea"/>
                <a:cs typeface="+mn-cs"/>
              </a:rPr>
              <a:t>global average </a:t>
            </a:r>
            <a:r>
              <a:rPr lang="en-US" sz="1200" kern="1200" dirty="0" smtClean="0">
                <a:solidFill>
                  <a:schemeClr val="tx1"/>
                </a:solidFill>
                <a:latin typeface="Arial" pitchFamily="34" charset="0"/>
                <a:ea typeface="+mn-ea"/>
                <a:cs typeface="+mn-cs"/>
              </a:rPr>
              <a:t>sea-level is rising.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Today, sea-level is rising at &gt;3 mm per year. Also, the rate of its sea-level rise is increasing.</a:t>
            </a:r>
            <a:endParaRPr lang="en-GB" sz="1200" kern="1200" dirty="0" smtClean="0">
              <a:solidFill>
                <a:schemeClr val="tx1"/>
              </a:solidFill>
              <a:latin typeface="Arial" pitchFamily="34" charset="0"/>
              <a:ea typeface="+mn-ea"/>
              <a:cs typeface="+mn-cs"/>
            </a:endParaRPr>
          </a:p>
          <a:p>
            <a:pPr eaLnBrk="1" hangingPunct="1"/>
            <a:endParaRPr lang="en-US" b="1"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894EF2E8-073E-404F-8F40-FA4B3257A429}" type="slidenum">
              <a:rPr lang="en-GB" smtClean="0"/>
              <a:pPr/>
              <a:t>16</a:t>
            </a:fld>
            <a:endParaRPr lang="en-GB" smtClean="0"/>
          </a:p>
        </p:txBody>
      </p:sp>
      <p:sp>
        <p:nvSpPr>
          <p:cNvPr id="8499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84996" name="Rectangle 3"/>
          <p:cNvSpPr>
            <a:spLocks noGrp="1" noChangeArrowheads="1"/>
          </p:cNvSpPr>
          <p:nvPr>
            <p:ph type="body" idx="1"/>
          </p:nvPr>
        </p:nvSpPr>
        <p:spPr>
          <a:xfrm>
            <a:off x="974924" y="4561576"/>
            <a:ext cx="5365352" cy="4318827"/>
          </a:xfrm>
          <a:solidFill>
            <a:srgbClr val="FFFFFF"/>
          </a:solidFill>
          <a:ln>
            <a:solidFill>
              <a:srgbClr val="000000"/>
            </a:solid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pitchFamily="34" charset="0"/>
                <a:ea typeface="+mn-ea"/>
                <a:cs typeface="+mn-cs"/>
              </a:rPr>
              <a:t>But</a:t>
            </a:r>
            <a:r>
              <a:rPr lang="en-US" sz="1200" kern="1200" baseline="0" dirty="0" smtClean="0">
                <a:solidFill>
                  <a:schemeClr val="tx1"/>
                </a:solidFill>
                <a:latin typeface="Arial" pitchFamily="34" charset="0"/>
                <a:ea typeface="+mn-ea"/>
                <a:cs typeface="+mn-cs"/>
              </a:rPr>
              <a:t> sea-level rise is</a:t>
            </a:r>
            <a:r>
              <a:rPr lang="en-US" sz="1200" kern="1200" dirty="0" smtClean="0">
                <a:solidFill>
                  <a:schemeClr val="tx1"/>
                </a:solidFill>
                <a:latin typeface="Arial" pitchFamily="34" charset="0"/>
                <a:ea typeface="+mn-ea"/>
                <a:cs typeface="+mn-cs"/>
              </a:rPr>
              <a:t> not uniform</a:t>
            </a:r>
            <a:r>
              <a:rPr lang="en-US" sz="1200" kern="1200" baseline="0" dirty="0" smtClean="0">
                <a:solidFill>
                  <a:schemeClr val="tx1"/>
                </a:solidFill>
                <a:latin typeface="Arial" pitchFamily="34" charset="0"/>
                <a:ea typeface="+mn-ea"/>
                <a:cs typeface="+mn-cs"/>
              </a:rPr>
              <a:t> across the globe. V</a:t>
            </a:r>
            <a:r>
              <a:rPr lang="en-US" sz="1200" kern="1200" dirty="0" smtClean="0">
                <a:solidFill>
                  <a:schemeClr val="tx1"/>
                </a:solidFill>
                <a:latin typeface="Arial" pitchFamily="34" charset="0"/>
                <a:ea typeface="+mn-ea"/>
                <a:cs typeface="+mn-cs"/>
              </a:rPr>
              <a:t>iewed from satellites there are clear areas of more or less rapid change than the global average.  Currently Europe is seeing something close to the average (3.2mm/year).</a:t>
            </a:r>
            <a:endParaRPr lang="en-GB" sz="1200" kern="1200" dirty="0" smtClean="0">
              <a:solidFill>
                <a:schemeClr val="tx1"/>
              </a:solidFill>
              <a:latin typeface="Arial" pitchFamily="34" charset="0"/>
              <a:ea typeface="+mn-ea"/>
              <a:cs typeface="+mn-cs"/>
            </a:endParaRPr>
          </a:p>
          <a:p>
            <a:endParaRPr lang="en-US" b="1"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894EF2E8-073E-404F-8F40-FA4B3257A429}" type="slidenum">
              <a:rPr lang="en-GB" smtClean="0"/>
              <a:pPr/>
              <a:t>17</a:t>
            </a:fld>
            <a:endParaRPr lang="en-GB" smtClean="0"/>
          </a:p>
        </p:txBody>
      </p:sp>
      <p:sp>
        <p:nvSpPr>
          <p:cNvPr id="8499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84996" name="Rectangle 3"/>
          <p:cNvSpPr>
            <a:spLocks noGrp="1" noChangeArrowheads="1"/>
          </p:cNvSpPr>
          <p:nvPr>
            <p:ph type="body" idx="1"/>
          </p:nvPr>
        </p:nvSpPr>
        <p:spPr>
          <a:xfrm>
            <a:off x="974924" y="4561576"/>
            <a:ext cx="5365352" cy="4318827"/>
          </a:xfrm>
          <a:solidFill>
            <a:srgbClr val="FFFFFF"/>
          </a:solidFill>
          <a:ln>
            <a:solidFill>
              <a:srgbClr val="000000"/>
            </a:solidFill>
          </a:ln>
        </p:spPr>
        <p:txBody>
          <a:bodyPr/>
          <a:lstStyle/>
          <a:p>
            <a:r>
              <a:rPr lang="en-US" sz="1200" kern="1200" dirty="0" smtClean="0">
                <a:solidFill>
                  <a:schemeClr val="tx1"/>
                </a:solidFill>
                <a:latin typeface="Arial" pitchFamily="34" charset="0"/>
                <a:ea typeface="+mn-ea"/>
                <a:cs typeface="+mn-cs"/>
              </a:rPr>
              <a:t>There several reasons that sea-levels are rising (most, but not all are associated with atmospheric climate change).</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There is the thermal expansion of the oceans as climate changes.</a:t>
            </a:r>
            <a:endParaRPr lang="en-GB" sz="1200" kern="1200" dirty="0" smtClean="0">
              <a:solidFill>
                <a:schemeClr val="tx1"/>
              </a:solidFill>
              <a:latin typeface="Arial" pitchFamily="34" charset="0"/>
              <a:ea typeface="+mn-ea"/>
              <a:cs typeface="+mn-cs"/>
            </a:endParaRPr>
          </a:p>
          <a:p>
            <a:pPr lvl="0"/>
            <a:r>
              <a:rPr lang="en-US" sz="1200" kern="1200" dirty="0" smtClean="0">
                <a:solidFill>
                  <a:schemeClr val="tx1"/>
                </a:solidFill>
                <a:latin typeface="Arial" pitchFamily="34" charset="0"/>
                <a:ea typeface="+mn-ea"/>
                <a:cs typeface="+mn-cs"/>
              </a:rPr>
              <a:t>For enclosed seas like the Mediterranean and Black seas, if temperature and evaporation increases, increasing salinity lowers sea-level.</a:t>
            </a:r>
            <a:endParaRPr lang="en-GB" sz="1200" kern="1200" dirty="0" smtClean="0">
              <a:solidFill>
                <a:schemeClr val="tx1"/>
              </a:solidFill>
              <a:latin typeface="Arial" pitchFamily="34" charset="0"/>
              <a:ea typeface="+mn-ea"/>
              <a:cs typeface="+mn-cs"/>
            </a:endParaRPr>
          </a:p>
          <a:p>
            <a:pPr lvl="0"/>
            <a:r>
              <a:rPr lang="en-US" sz="1200" kern="1200" dirty="0" smtClean="0">
                <a:solidFill>
                  <a:schemeClr val="tx1"/>
                </a:solidFill>
                <a:latin typeface="Arial" pitchFamily="34" charset="0"/>
                <a:ea typeface="+mn-ea"/>
                <a:cs typeface="+mn-cs"/>
              </a:rPr>
              <a:t>There are changes in the terrestrial storage of water, as we build new reservoirs and as we extract and deplete ground-water.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Several of these contributions are relatively straightforward to predict.</a:t>
            </a:r>
            <a:endParaRPr lang="en-GB" sz="1200" kern="1200" dirty="0" smtClean="0">
              <a:solidFill>
                <a:schemeClr val="tx1"/>
              </a:solidFill>
              <a:latin typeface="Arial" pitchFamily="34" charset="0"/>
              <a:ea typeface="+mn-ea"/>
              <a:cs typeface="+mn-cs"/>
            </a:endParaRPr>
          </a:p>
          <a:p>
            <a:endParaRPr lang="en-US" b="1"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D25575B6-80CC-4EA8-89A3-B0430AF628C3}" type="slidenum">
              <a:rPr lang="en-GB" smtClean="0"/>
              <a:pPr/>
              <a:t>18</a:t>
            </a:fld>
            <a:endParaRPr lang="en-GB" smtClean="0"/>
          </a:p>
        </p:txBody>
      </p:sp>
      <p:sp>
        <p:nvSpPr>
          <p:cNvPr id="35843" name="Rectangle 2"/>
          <p:cNvSpPr>
            <a:spLocks noGrp="1" noRot="1" noChangeAspect="1" noChangeArrowheads="1" noTextEdit="1"/>
          </p:cNvSpPr>
          <p:nvPr>
            <p:ph type="sldImg"/>
          </p:nvPr>
        </p:nvSpPr>
        <p:spPr>
          <a:xfrm>
            <a:off x="1257300" y="720725"/>
            <a:ext cx="4800600" cy="3600450"/>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r>
              <a:rPr lang="en-US" sz="1200" kern="1200" dirty="0" smtClean="0">
                <a:solidFill>
                  <a:schemeClr val="tx1"/>
                </a:solidFill>
                <a:latin typeface="Arial" pitchFamily="34" charset="0"/>
                <a:ea typeface="+mn-ea"/>
                <a:cs typeface="+mn-cs"/>
              </a:rPr>
              <a:t>The last Intergovernmental Panel on Climate Change in 2007, highlighted this.  </a:t>
            </a:r>
          </a:p>
          <a:p>
            <a:endParaRPr lang="en-US"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They said that the major remaining uncertainty in sea-level rise was the contribution from the polar ice sheets of Antarctica and Greenland.  </a:t>
            </a:r>
          </a:p>
          <a:p>
            <a:endParaRPr lang="en-US"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In the projections of sea-level rise that they gave, they could not be fully confident that all the possible contributions from ice sheets were included.</a:t>
            </a:r>
            <a:endParaRPr lang="en-GB" sz="1200" kern="1200" dirty="0" smtClean="0">
              <a:solidFill>
                <a:schemeClr val="tx1"/>
              </a:solidFill>
              <a:latin typeface="Arial" pitchFamily="34" charset="0"/>
              <a:ea typeface="+mn-ea"/>
              <a:cs typeface="+mn-cs"/>
            </a:endParaRPr>
          </a:p>
          <a:p>
            <a:pPr algn="just" eaLnBrk="1" hangingPunct="1"/>
            <a:endParaRPr lang="en-GB" sz="1400" dirty="0" smtClean="0">
              <a:solidFill>
                <a:srgbClr val="5F5F5F"/>
              </a:solidFill>
              <a:latin typeface="Helvetica" charset="0"/>
              <a:cs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E09644D0-22DC-4DDE-8F51-EE0571A5C0F2}" type="slidenum">
              <a:rPr lang="en-GB" smtClean="0"/>
              <a:pPr/>
              <a:t>19</a:t>
            </a:fld>
            <a:endParaRPr lang="en-GB" smtClean="0"/>
          </a:p>
        </p:txBody>
      </p:sp>
      <p:sp>
        <p:nvSpPr>
          <p:cNvPr id="41987" name="Rectangle 2"/>
          <p:cNvSpPr>
            <a:spLocks noGrp="1" noRot="1" noChangeAspect="1" noChangeArrowheads="1" noTextEdit="1"/>
          </p:cNvSpPr>
          <p:nvPr>
            <p:ph type="sldImg"/>
          </p:nvPr>
        </p:nvSpPr>
        <p:spPr>
          <a:xfrm>
            <a:off x="1257300" y="720725"/>
            <a:ext cx="4802188" cy="3600450"/>
          </a:xfrm>
          <a:solidFill>
            <a:srgbClr val="FFFFFF"/>
          </a:solidFill>
          <a:ln/>
        </p:spPr>
      </p:sp>
      <p:sp>
        <p:nvSpPr>
          <p:cNvPr id="41988" name="Rectangle 3"/>
          <p:cNvSpPr>
            <a:spLocks noGrp="1" noChangeArrowheads="1"/>
          </p:cNvSpPr>
          <p:nvPr>
            <p:ph type="body" idx="1"/>
          </p:nvPr>
        </p:nvSpPr>
        <p:spPr>
          <a:xfrm>
            <a:off x="974924" y="4561576"/>
            <a:ext cx="5365353" cy="4318827"/>
          </a:xfrm>
          <a:solidFill>
            <a:srgbClr val="FFFFFF"/>
          </a:solidFill>
          <a:ln>
            <a:solidFill>
              <a:srgbClr val="000000"/>
            </a:solidFill>
          </a:ln>
        </p:spPr>
        <p:txBody>
          <a:bodyPr/>
          <a:lstStyle/>
          <a:p>
            <a:r>
              <a:rPr lang="en-US" sz="1200" kern="1200" dirty="0" smtClean="0">
                <a:solidFill>
                  <a:schemeClr val="tx1"/>
                </a:solidFill>
                <a:latin typeface="Arial" pitchFamily="34" charset="0"/>
                <a:ea typeface="+mn-ea"/>
                <a:cs typeface="+mn-cs"/>
              </a:rPr>
              <a:t>I’m going to focus on the period up to 2100 – in line with the IPCC.  But, in ice2sea we’ve recognized that some of our national governments have clearly called for rather longer projections.  For example the Delta Commission in Netherlands and the UK Environment Agency.</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Continuing the mean rate of rise we’ve experienced since 1850, and continuing it to 2100, suggests levels around 20 cm higher than they were at 2000.  There is little reason to believe sea-level rise will decrease in future, so that is a reasonable lower bound estimate.</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The last IPCC report suggested an upper bound of 58 cm, but we remember they felt that they had not fully included the ice sheet contribution.</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Projections that have included those effects suggest that projections significantly higher than that are possible.</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In some respects, the range of these projections may not appear to be that significant, so perhaps we need to go into a little more detail here…</a:t>
            </a:r>
            <a:endParaRPr lang="en-US" b="1"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2B3323B2-B5B7-4BA5-9939-19A75C8D2AC1}" type="slidenum">
              <a:rPr lang="en-GB" smtClean="0">
                <a:latin typeface="Arial" charset="0"/>
              </a:rPr>
              <a:pPr/>
              <a:t>20</a:t>
            </a:fld>
            <a:endParaRPr lang="en-GB" smtClean="0">
              <a:latin typeface="Arial" charset="0"/>
            </a:endParaRPr>
          </a:p>
        </p:txBody>
      </p:sp>
      <p:sp>
        <p:nvSpPr>
          <p:cNvPr id="53251" name="Rectangle 2"/>
          <p:cNvSpPr>
            <a:spLocks noGrp="1" noRot="1" noChangeAspect="1" noChangeArrowheads="1" noTextEdit="1"/>
          </p:cNvSpPr>
          <p:nvPr>
            <p:ph type="sldImg"/>
          </p:nvPr>
        </p:nvSpPr>
        <p:spPr>
          <a:xfrm>
            <a:off x="1260475" y="722313"/>
            <a:ext cx="4797425" cy="3597275"/>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ln>
        </p:spPr>
        <p:txBody>
          <a:bodyPr lIns="95375" tIns="47688" rIns="95375" bIns="47688"/>
          <a:lstStyle/>
          <a:p>
            <a:r>
              <a:rPr lang="en-US" dirty="0" smtClean="0">
                <a:latin typeface="Arial" charset="0"/>
              </a:rPr>
              <a:t>To</a:t>
            </a:r>
            <a:r>
              <a:rPr lang="en-US" baseline="0" dirty="0" smtClean="0">
                <a:latin typeface="Arial" charset="0"/>
              </a:rPr>
              <a:t> show the affect of sea-level rise on storm surge return rates, we show here Copenhagen as an example. It should be noted that in Copenhagen there is also subsidence that might diminish the exact numbers slightly, but the principle remains relevant – similar argument apply to many of the coastal towns and cities around the North Sea.</a:t>
            </a:r>
          </a:p>
          <a:p>
            <a:endParaRPr lang="en-US" baseline="0" dirty="0" smtClean="0">
              <a:latin typeface="Arial" charset="0"/>
            </a:endParaRPr>
          </a:p>
          <a:p>
            <a:r>
              <a:rPr lang="en-GB" sz="1200" kern="1200" dirty="0" smtClean="0">
                <a:solidFill>
                  <a:schemeClr val="tx1"/>
                </a:solidFill>
                <a:latin typeface="Arial" pitchFamily="34" charset="0"/>
                <a:ea typeface="+mn-ea"/>
                <a:cs typeface="+mn-cs"/>
              </a:rPr>
              <a:t>In common with most of the North Sea coasts, Copenhagen suffers periodic storm surges that are substantially higher than the norm.</a:t>
            </a:r>
            <a:r>
              <a:rPr lang="en-GB" sz="1200" kern="1200" baseline="0" dirty="0" smtClean="0">
                <a:solidFill>
                  <a:schemeClr val="tx1"/>
                </a:solidFill>
                <a:latin typeface="Arial" pitchFamily="34" charset="0"/>
                <a:ea typeface="+mn-ea"/>
                <a:cs typeface="+mn-cs"/>
              </a:rPr>
              <a:t> </a:t>
            </a:r>
            <a:r>
              <a:rPr lang="en-GB" sz="1200" kern="1200" dirty="0" smtClean="0">
                <a:solidFill>
                  <a:schemeClr val="tx1"/>
                </a:solidFill>
                <a:latin typeface="Arial" pitchFamily="34" charset="0"/>
                <a:ea typeface="+mn-ea"/>
                <a:cs typeface="+mn-cs"/>
              </a:rPr>
              <a:t>This happens when storms in the Atlantic drive a mass of water into the North Sea.  The shallow water of the North Sea magnifies this surge, and if all the factors coincide (low atmospheric pressure, high tide, etc) we get potentially damaging storms.</a:t>
            </a:r>
          </a:p>
          <a:p>
            <a:r>
              <a:rPr lang="en-GB" sz="1200" kern="1200" dirty="0" smtClean="0">
                <a:solidFill>
                  <a:schemeClr val="tx1"/>
                </a:solidFill>
                <a:latin typeface="Arial" pitchFamily="34" charset="0"/>
                <a:ea typeface="+mn-ea"/>
                <a:cs typeface="+mn-cs"/>
              </a:rPr>
              <a:t> </a:t>
            </a:r>
          </a:p>
          <a:p>
            <a:r>
              <a:rPr lang="en-GB" sz="1200" kern="1200" dirty="0" smtClean="0">
                <a:solidFill>
                  <a:schemeClr val="tx1"/>
                </a:solidFill>
                <a:latin typeface="Arial" pitchFamily="34" charset="0"/>
                <a:ea typeface="+mn-ea"/>
                <a:cs typeface="+mn-cs"/>
              </a:rPr>
              <a:t>We can see from the history of significant storms in the 20</a:t>
            </a:r>
            <a:r>
              <a:rPr lang="en-GB" sz="1200" kern="1200" baseline="30000" dirty="0" smtClean="0">
                <a:solidFill>
                  <a:schemeClr val="tx1"/>
                </a:solidFill>
                <a:latin typeface="Arial" pitchFamily="34" charset="0"/>
                <a:ea typeface="+mn-ea"/>
                <a:cs typeface="+mn-cs"/>
              </a:rPr>
              <a:t>th</a:t>
            </a:r>
            <a:r>
              <a:rPr lang="en-GB" sz="1200" kern="1200" dirty="0" smtClean="0">
                <a:solidFill>
                  <a:schemeClr val="tx1"/>
                </a:solidFill>
                <a:latin typeface="Arial" pitchFamily="34" charset="0"/>
                <a:ea typeface="+mn-ea"/>
                <a:cs typeface="+mn-cs"/>
              </a:rPr>
              <a:t> Century at </a:t>
            </a:r>
            <a:r>
              <a:rPr lang="en-GB" sz="1200" kern="1200" dirty="0" err="1" smtClean="0">
                <a:solidFill>
                  <a:schemeClr val="tx1"/>
                </a:solidFill>
                <a:latin typeface="Arial" pitchFamily="34" charset="0"/>
                <a:ea typeface="+mn-ea"/>
                <a:cs typeface="+mn-cs"/>
              </a:rPr>
              <a:t>Hornbaek</a:t>
            </a:r>
            <a:r>
              <a:rPr lang="en-GB" sz="1200" kern="1200" baseline="0" dirty="0" smtClean="0">
                <a:solidFill>
                  <a:schemeClr val="tx1"/>
                </a:solidFill>
                <a:latin typeface="Arial" pitchFamily="34" charset="0"/>
                <a:ea typeface="+mn-ea"/>
                <a:cs typeface="+mn-cs"/>
              </a:rPr>
              <a:t> that th</a:t>
            </a:r>
            <a:r>
              <a:rPr lang="en-GB" sz="1200" kern="1200" dirty="0" smtClean="0">
                <a:solidFill>
                  <a:schemeClr val="tx1"/>
                </a:solidFill>
                <a:latin typeface="Arial" pitchFamily="34" charset="0"/>
                <a:ea typeface="+mn-ea"/>
                <a:cs typeface="+mn-cs"/>
              </a:rPr>
              <a:t>ere was one storm that was 1.73 m above the </a:t>
            </a:r>
            <a:r>
              <a:rPr lang="en-GB" sz="1200" kern="1200" dirty="0" smtClean="0">
                <a:solidFill>
                  <a:schemeClr val="tx1"/>
                </a:solidFill>
                <a:latin typeface="Arial" pitchFamily="34" charset="0"/>
                <a:ea typeface="+mn-ea"/>
                <a:cs typeface="+mn-cs"/>
              </a:rPr>
              <a:t>datum. If </a:t>
            </a:r>
            <a:r>
              <a:rPr lang="en-GB" sz="1200" kern="1200" dirty="0" smtClean="0">
                <a:solidFill>
                  <a:schemeClr val="tx1"/>
                </a:solidFill>
                <a:latin typeface="Arial" pitchFamily="34" charset="0"/>
                <a:ea typeface="+mn-ea"/>
                <a:cs typeface="+mn-cs"/>
              </a:rPr>
              <a:t>we gather enough data, we can develop an idea of the storm statistics for this area, and plot that 173 cm storm onto the statistics (it lies at about the 1-in-80 year event)</a:t>
            </a:r>
          </a:p>
          <a:p>
            <a:r>
              <a:rPr lang="en-GB" sz="1200" kern="1200" dirty="0" smtClean="0">
                <a:solidFill>
                  <a:schemeClr val="tx1"/>
                </a:solidFill>
                <a:latin typeface="Arial" pitchFamily="34" charset="0"/>
                <a:ea typeface="+mn-ea"/>
                <a:cs typeface="+mn-cs"/>
              </a:rPr>
              <a:t> </a:t>
            </a:r>
          </a:p>
          <a:p>
            <a:r>
              <a:rPr lang="en-GB" sz="1200" b="0" kern="1200" dirty="0" smtClean="0">
                <a:solidFill>
                  <a:schemeClr val="tx1"/>
                </a:solidFill>
                <a:latin typeface="Arial" pitchFamily="34" charset="0"/>
                <a:ea typeface="+mn-ea"/>
                <a:cs typeface="+mn-cs"/>
              </a:rPr>
              <a:t>But here is the crucial factor….</a:t>
            </a:r>
          </a:p>
          <a:p>
            <a:r>
              <a:rPr lang="en-GB" sz="1200" kern="1200" dirty="0" smtClean="0">
                <a:solidFill>
                  <a:schemeClr val="tx1"/>
                </a:solidFill>
                <a:latin typeface="Arial" pitchFamily="34" charset="0"/>
                <a:ea typeface="+mn-ea"/>
                <a:cs typeface="+mn-cs"/>
              </a:rPr>
              <a:t>If we </a:t>
            </a:r>
            <a:r>
              <a:rPr lang="en-GB" sz="1200" b="0" kern="1200" dirty="0" smtClean="0">
                <a:solidFill>
                  <a:schemeClr val="tx1"/>
                </a:solidFill>
                <a:latin typeface="Arial" pitchFamily="34" charset="0"/>
                <a:ea typeface="+mn-ea"/>
                <a:cs typeface="+mn-cs"/>
              </a:rPr>
              <a:t>raise the base of </a:t>
            </a:r>
            <a:r>
              <a:rPr lang="en-GB" sz="1200" kern="1200" dirty="0" smtClean="0">
                <a:solidFill>
                  <a:schemeClr val="tx1"/>
                </a:solidFill>
                <a:latin typeface="Arial" pitchFamily="34" charset="0"/>
                <a:ea typeface="+mn-ea"/>
                <a:cs typeface="+mn-cs"/>
              </a:rPr>
              <a:t>sea-level a very small amount, just 20 cm, we can see how that once-in-a-hundred-year event changes, and would arrive about once in 20 years.  </a:t>
            </a:r>
          </a:p>
          <a:p>
            <a:r>
              <a:rPr lang="en-GB" sz="1200" kern="1200" dirty="0" smtClean="0">
                <a:solidFill>
                  <a:schemeClr val="tx1"/>
                </a:solidFill>
                <a:latin typeface="Arial" pitchFamily="34" charset="0"/>
                <a:ea typeface="+mn-ea"/>
                <a:cs typeface="+mn-cs"/>
              </a:rPr>
              <a:t> </a:t>
            </a:r>
          </a:p>
          <a:p>
            <a:r>
              <a:rPr lang="en-GB" sz="1200" kern="1200" dirty="0" smtClean="0">
                <a:solidFill>
                  <a:schemeClr val="tx1"/>
                </a:solidFill>
                <a:latin typeface="Arial" pitchFamily="34" charset="0"/>
                <a:ea typeface="+mn-ea"/>
                <a:cs typeface="+mn-cs"/>
              </a:rPr>
              <a:t>Raise sea-level by 58 cm (that’s the IPCC’s upper estimate for 2100) we have that once-in-a-century storm happening very frequently, even annually.  </a:t>
            </a:r>
          </a:p>
          <a:p>
            <a:endParaRPr lang="en-GB" sz="1200" kern="1200" dirty="0" smtClean="0">
              <a:solidFill>
                <a:schemeClr val="tx1"/>
              </a:solidFill>
              <a:latin typeface="Arial" pitchFamily="34" charset="0"/>
              <a:ea typeface="+mn-ea"/>
              <a:cs typeface="+mn-cs"/>
            </a:endParaRPr>
          </a:p>
          <a:p>
            <a:r>
              <a:rPr lang="en-GB" sz="1200" kern="1200" dirty="0" smtClean="0">
                <a:solidFill>
                  <a:schemeClr val="tx1"/>
                </a:solidFill>
                <a:latin typeface="Arial" pitchFamily="34" charset="0"/>
                <a:ea typeface="+mn-ea"/>
                <a:cs typeface="+mn-cs"/>
              </a:rPr>
              <a:t>There</a:t>
            </a:r>
            <a:r>
              <a:rPr lang="en-GB" sz="1200" kern="1200" baseline="0" dirty="0" smtClean="0">
                <a:solidFill>
                  <a:schemeClr val="tx1"/>
                </a:solidFill>
                <a:latin typeface="Arial" pitchFamily="34" charset="0"/>
                <a:ea typeface="+mn-ea"/>
                <a:cs typeface="+mn-cs"/>
              </a:rPr>
              <a:t> would obviously be consequences for much increased storms for defence costs, acceptable risk levels, and rebuild costs, if sea defences are not improved.</a:t>
            </a:r>
            <a:endParaRPr lang="en-GB" sz="1200" kern="1200" dirty="0" smtClean="0">
              <a:solidFill>
                <a:schemeClr val="tx1"/>
              </a:solidFill>
              <a:latin typeface="Arial" pitchFamily="34" charset="0"/>
              <a:ea typeface="+mn-ea"/>
              <a:cs typeface="+mn-cs"/>
            </a:endParaRPr>
          </a:p>
          <a:p>
            <a:endParaRPr lang="en-US" dirty="0"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2B3323B2-B5B7-4BA5-9939-19A75C8D2AC1}" type="slidenum">
              <a:rPr lang="en-GB" smtClean="0">
                <a:latin typeface="Arial" charset="0"/>
              </a:rPr>
              <a:pPr/>
              <a:t>21</a:t>
            </a:fld>
            <a:endParaRPr lang="en-GB" smtClean="0">
              <a:latin typeface="Arial" charset="0"/>
            </a:endParaRPr>
          </a:p>
        </p:txBody>
      </p:sp>
      <p:sp>
        <p:nvSpPr>
          <p:cNvPr id="53251" name="Rectangle 2"/>
          <p:cNvSpPr>
            <a:spLocks noGrp="1" noRot="1" noChangeAspect="1" noChangeArrowheads="1" noTextEdit="1"/>
          </p:cNvSpPr>
          <p:nvPr>
            <p:ph type="sldImg"/>
          </p:nvPr>
        </p:nvSpPr>
        <p:spPr>
          <a:xfrm>
            <a:off x="1260475" y="722313"/>
            <a:ext cx="4797425" cy="3597275"/>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ln>
        </p:spPr>
        <p:txBody>
          <a:bodyPr lIns="95375" tIns="47688" rIns="95375" bIns="47688"/>
          <a:lstStyle/>
          <a:p>
            <a:r>
              <a:rPr lang="en-GB" sz="1200" kern="1200" noProof="0" dirty="0" smtClean="0">
                <a:solidFill>
                  <a:schemeClr val="tx1"/>
                </a:solidFill>
                <a:latin typeface="Arial" pitchFamily="34" charset="0"/>
                <a:ea typeface="+mn-ea"/>
                <a:cs typeface="+mn-cs"/>
              </a:rPr>
              <a:t>Historically, London</a:t>
            </a:r>
            <a:r>
              <a:rPr lang="en-GB" sz="1200" kern="1200" baseline="0" noProof="0" dirty="0" smtClean="0">
                <a:solidFill>
                  <a:schemeClr val="tx1"/>
                </a:solidFill>
                <a:latin typeface="Arial" pitchFamily="34" charset="0"/>
                <a:ea typeface="+mn-ea"/>
                <a:cs typeface="+mn-cs"/>
              </a:rPr>
              <a:t> has</a:t>
            </a:r>
            <a:r>
              <a:rPr lang="en-GB" sz="1200" kern="1200" noProof="0" dirty="0" smtClean="0">
                <a:solidFill>
                  <a:schemeClr val="tx1"/>
                </a:solidFill>
                <a:latin typeface="Arial" pitchFamily="34" charset="0"/>
                <a:ea typeface="+mn-ea"/>
                <a:cs typeface="+mn-cs"/>
              </a:rPr>
              <a:t> responded in raising sea-defences progressively in response to particularly high storms.  London</a:t>
            </a:r>
            <a:r>
              <a:rPr lang="en-GB" sz="1200" kern="1200" baseline="0" noProof="0" dirty="0" smtClean="0">
                <a:solidFill>
                  <a:schemeClr val="tx1"/>
                </a:solidFill>
                <a:latin typeface="Arial" pitchFamily="34" charset="0"/>
                <a:ea typeface="+mn-ea"/>
                <a:cs typeface="+mn-cs"/>
              </a:rPr>
              <a:t> has </a:t>
            </a:r>
            <a:r>
              <a:rPr lang="en-GB" sz="1200" kern="1200" noProof="0" dirty="0" smtClean="0">
                <a:solidFill>
                  <a:schemeClr val="tx1"/>
                </a:solidFill>
                <a:latin typeface="Arial" pitchFamily="34" charset="0"/>
                <a:ea typeface="+mn-ea"/>
                <a:cs typeface="+mn-cs"/>
              </a:rPr>
              <a:t>simply increased</a:t>
            </a:r>
            <a:r>
              <a:rPr lang="en-GB" sz="1200" kern="1200" baseline="0" noProof="0" dirty="0" smtClean="0">
                <a:solidFill>
                  <a:schemeClr val="tx1"/>
                </a:solidFill>
                <a:latin typeface="Arial" pitchFamily="34" charset="0"/>
                <a:ea typeface="+mn-ea"/>
                <a:cs typeface="+mn-cs"/>
              </a:rPr>
              <a:t> the height of the river walls on the banks of the Thames </a:t>
            </a:r>
            <a:r>
              <a:rPr lang="en-GB" sz="1200" kern="1200" noProof="0" dirty="0" smtClean="0">
                <a:solidFill>
                  <a:schemeClr val="tx1"/>
                </a:solidFill>
                <a:latin typeface="Arial" pitchFamily="34" charset="0"/>
                <a:ea typeface="+mn-ea"/>
                <a:cs typeface="+mn-cs"/>
              </a:rPr>
              <a:t>each time there was a storm that overtopped, or nearly overtopped, them. So far London</a:t>
            </a:r>
            <a:r>
              <a:rPr lang="en-GB" sz="1200" kern="1200" baseline="0" noProof="0" dirty="0" smtClean="0">
                <a:solidFill>
                  <a:schemeClr val="tx1"/>
                </a:solidFill>
                <a:latin typeface="Arial" pitchFamily="34" charset="0"/>
                <a:ea typeface="+mn-ea"/>
                <a:cs typeface="+mn-cs"/>
              </a:rPr>
              <a:t> has been lucky, with no major flooding</a:t>
            </a:r>
            <a:r>
              <a:rPr lang="en-GB" sz="1200" kern="1200" noProof="0" dirty="0" smtClean="0">
                <a:solidFill>
                  <a:schemeClr val="tx1"/>
                </a:solidFill>
                <a:latin typeface="Arial" pitchFamily="34" charset="0"/>
                <a:ea typeface="+mn-ea"/>
                <a:cs typeface="+mn-cs"/>
              </a:rPr>
              <a:t> events.</a:t>
            </a:r>
            <a:endParaRPr lang="en-GB" noProof="0" dirty="0" smtClean="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240CEA1-6698-4794-8383-B9090D364A63}" type="slidenum">
              <a:rPr lang="en-GB" smtClean="0">
                <a:latin typeface="Arial" charset="0"/>
              </a:rPr>
              <a:pPr/>
              <a:t>22</a:t>
            </a:fld>
            <a:endParaRPr lang="en-GB" smtClean="0">
              <a:latin typeface="Arial" charset="0"/>
            </a:endParaRPr>
          </a:p>
        </p:txBody>
      </p:sp>
      <p:sp>
        <p:nvSpPr>
          <p:cNvPr id="5427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54276" name="Text Box 3"/>
          <p:cNvSpPr txBox="1">
            <a:spLocks/>
          </p:cNvSpPr>
          <p:nvPr/>
        </p:nvSpPr>
        <p:spPr bwMode="auto">
          <a:xfrm>
            <a:off x="989646" y="4674759"/>
            <a:ext cx="5522387" cy="3420294"/>
          </a:xfrm>
          <a:prstGeom prst="rect">
            <a:avLst/>
          </a:prstGeom>
          <a:noFill/>
          <a:ln w="12700">
            <a:noFill/>
            <a:miter lim="800000"/>
            <a:headEnd/>
            <a:tailEnd/>
          </a:ln>
        </p:spPr>
        <p:txBody>
          <a:bodyPr lIns="95375" tIns="47688" rIns="95375" bIns="47688">
            <a:spAutoFit/>
          </a:bodyPr>
          <a:lstStyle/>
          <a:p>
            <a:pPr defTabSz="954088" eaLnBrk="0" hangingPunct="0">
              <a:spcBef>
                <a:spcPct val="50000"/>
              </a:spcBef>
            </a:pPr>
            <a:r>
              <a:rPr lang="en-GB" sz="1200">
                <a:solidFill>
                  <a:schemeClr val="tx1"/>
                </a:solidFill>
              </a:rPr>
              <a:t>Moving from Flood Defence to Flood Risk Management.</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b="1">
                <a:solidFill>
                  <a:schemeClr val="tx1"/>
                </a:solidFill>
              </a:rPr>
              <a:t>Flood Risk </a:t>
            </a:r>
            <a:endParaRPr lang="en-GB" sz="1200">
              <a:solidFill>
                <a:schemeClr val="tx1"/>
              </a:solidFill>
            </a:endParaRPr>
          </a:p>
          <a:p>
            <a:pPr defTabSz="954088" eaLnBrk="0" hangingPunct="0">
              <a:spcBef>
                <a:spcPct val="50000"/>
              </a:spcBef>
            </a:pPr>
            <a:r>
              <a:rPr lang="en-GB" sz="1200">
                <a:solidFill>
                  <a:schemeClr val="tx1"/>
                </a:solidFill>
              </a:rPr>
              <a:t>=</a:t>
            </a:r>
          </a:p>
          <a:p>
            <a:pPr defTabSz="954088" eaLnBrk="0" hangingPunct="0">
              <a:spcBef>
                <a:spcPct val="50000"/>
              </a:spcBef>
            </a:pPr>
            <a:r>
              <a:rPr lang="en-GB" sz="1200" b="1">
                <a:solidFill>
                  <a:schemeClr val="tx1"/>
                </a:solidFill>
              </a:rPr>
              <a:t>Probability</a:t>
            </a:r>
            <a:r>
              <a:rPr lang="en-GB" sz="1200">
                <a:solidFill>
                  <a:schemeClr val="tx1"/>
                </a:solidFill>
              </a:rPr>
              <a:t> (which </a:t>
            </a:r>
            <a:r>
              <a:rPr lang="en-GB" sz="1200" u="sng">
                <a:solidFill>
                  <a:schemeClr val="tx1"/>
                </a:solidFill>
              </a:rPr>
              <a:t>decreases</a:t>
            </a:r>
            <a:r>
              <a:rPr lang="en-GB" sz="1200">
                <a:solidFill>
                  <a:schemeClr val="tx1"/>
                </a:solidFill>
              </a:rPr>
              <a:t> as increasingly large defences are built)</a:t>
            </a:r>
          </a:p>
          <a:p>
            <a:pPr defTabSz="954088" eaLnBrk="0" hangingPunct="0">
              <a:spcBef>
                <a:spcPct val="50000"/>
              </a:spcBef>
            </a:pPr>
            <a:r>
              <a:rPr lang="en-GB" sz="1200" b="1">
                <a:solidFill>
                  <a:schemeClr val="tx1"/>
                </a:solidFill>
              </a:rPr>
              <a:t>X</a:t>
            </a:r>
            <a:endParaRPr lang="en-GB" sz="1200">
              <a:solidFill>
                <a:schemeClr val="tx1"/>
              </a:solidFill>
            </a:endParaRPr>
          </a:p>
          <a:p>
            <a:pPr defTabSz="954088" eaLnBrk="0" hangingPunct="0">
              <a:spcBef>
                <a:spcPct val="50000"/>
              </a:spcBef>
            </a:pPr>
            <a:r>
              <a:rPr lang="en-GB" sz="1200" b="1">
                <a:solidFill>
                  <a:schemeClr val="tx1"/>
                </a:solidFill>
              </a:rPr>
              <a:t>Consequence</a:t>
            </a:r>
            <a:r>
              <a:rPr lang="en-GB" sz="1200">
                <a:solidFill>
                  <a:schemeClr val="tx1"/>
                </a:solidFill>
              </a:rPr>
              <a:t> (which </a:t>
            </a:r>
            <a:r>
              <a:rPr lang="en-GB" sz="1200" u="sng">
                <a:solidFill>
                  <a:schemeClr val="tx1"/>
                </a:solidFill>
              </a:rPr>
              <a:t>increases</a:t>
            </a:r>
            <a:r>
              <a:rPr lang="en-GB" sz="1200">
                <a:solidFill>
                  <a:schemeClr val="tx1"/>
                </a:solidFill>
              </a:rPr>
              <a:t> as people move in and develop behind the defences)</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a:solidFill>
                  <a:schemeClr val="tx1"/>
                </a:solidFill>
              </a:rPr>
              <a:t>We are used to the concept of probability (likelihood) of flooding and it can be measured fairly easily.  Consequence is more difficult and our studies are enabling us to measure the risk and the value of reducing the consequence through flood risk management measures within the flood plain.  These are known as “Receptor” responses. </a:t>
            </a:r>
          </a:p>
        </p:txBody>
      </p:sp>
      <p:sp>
        <p:nvSpPr>
          <p:cNvPr id="54277" name="Rectangle 4"/>
          <p:cNvSpPr>
            <a:spLocks noGrp="1" noChangeArrowheads="1"/>
          </p:cNvSpPr>
          <p:nvPr>
            <p:ph type="body" idx="1"/>
          </p:nvPr>
        </p:nvSpPr>
        <p:spPr>
          <a:noFill/>
          <a:ln/>
        </p:spPr>
        <p:txBody>
          <a:bodyPr/>
          <a:lstStyle/>
          <a:p>
            <a:r>
              <a:rPr lang="en-US" sz="1200" kern="1200" dirty="0" smtClean="0">
                <a:solidFill>
                  <a:schemeClr val="tx1"/>
                </a:solidFill>
                <a:latin typeface="Arial" pitchFamily="34" charset="0"/>
                <a:ea typeface="+mn-ea"/>
                <a:cs typeface="+mn-cs"/>
              </a:rPr>
              <a:t>After the last storm in 1953, the Thames Barrier was built. It was eventually commissioned in 1983, with a projected useful life for defending</a:t>
            </a:r>
            <a:r>
              <a:rPr lang="en-US" sz="1200" kern="1200" baseline="0" dirty="0" smtClean="0">
                <a:solidFill>
                  <a:schemeClr val="tx1"/>
                </a:solidFill>
                <a:latin typeface="Arial" pitchFamily="34" charset="0"/>
                <a:ea typeface="+mn-ea"/>
                <a:cs typeface="+mn-cs"/>
              </a:rPr>
              <a:t> London </a:t>
            </a:r>
            <a:r>
              <a:rPr lang="en-US" sz="1200" kern="1200" dirty="0" smtClean="0">
                <a:solidFill>
                  <a:schemeClr val="tx1"/>
                </a:solidFill>
                <a:latin typeface="Arial" pitchFamily="34" charset="0"/>
                <a:ea typeface="+mn-ea"/>
                <a:cs typeface="+mn-cs"/>
              </a:rPr>
              <a:t>of around 70 years. The Barrier was intended to provide protection that would be breached by storm surges</a:t>
            </a:r>
            <a:r>
              <a:rPr lang="en-US" sz="1200" kern="1200" baseline="0" dirty="0" smtClean="0">
                <a:solidFill>
                  <a:schemeClr val="tx1"/>
                </a:solidFill>
                <a:latin typeface="Arial" pitchFamily="34" charset="0"/>
                <a:ea typeface="+mn-ea"/>
                <a:cs typeface="+mn-cs"/>
              </a:rPr>
              <a:t> that happen </a:t>
            </a:r>
            <a:r>
              <a:rPr lang="en-US" sz="1200" kern="1200" dirty="0" smtClean="0">
                <a:solidFill>
                  <a:schemeClr val="tx1"/>
                </a:solidFill>
                <a:latin typeface="Arial" pitchFamily="34" charset="0"/>
                <a:ea typeface="+mn-ea"/>
                <a:cs typeface="+mn-cs"/>
              </a:rPr>
              <a:t>only once in a thousand years.</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If we look at the statistics we can see that this could rapidly diminish as a result of sea-level rise. The</a:t>
            </a:r>
            <a:r>
              <a:rPr lang="en-US" sz="1200" kern="1200" baseline="0" dirty="0" smtClean="0">
                <a:solidFill>
                  <a:schemeClr val="tx1"/>
                </a:solidFill>
                <a:latin typeface="Arial" pitchFamily="34" charset="0"/>
                <a:ea typeface="+mn-ea"/>
                <a:cs typeface="+mn-cs"/>
              </a:rPr>
              <a:t> height of a one-in-a-thousand year flood event is currently around 1.4 </a:t>
            </a:r>
            <a:r>
              <a:rPr lang="en-US" sz="1200" kern="1200" baseline="0" dirty="0" err="1" smtClean="0">
                <a:solidFill>
                  <a:schemeClr val="tx1"/>
                </a:solidFill>
                <a:latin typeface="Arial" pitchFamily="34" charset="0"/>
                <a:ea typeface="+mn-ea"/>
                <a:cs typeface="+mn-cs"/>
              </a:rPr>
              <a:t>metres</a:t>
            </a:r>
            <a:r>
              <a:rPr lang="en-US" sz="1200" kern="1200" baseline="0" dirty="0" smtClean="0">
                <a:solidFill>
                  <a:schemeClr val="tx1"/>
                </a:solidFill>
                <a:latin typeface="Arial" pitchFamily="34" charset="0"/>
                <a:ea typeface="+mn-ea"/>
                <a:cs typeface="+mn-cs"/>
              </a:rPr>
              <a:t>. If a 1m rise in sea level were to occur, this sized flood event would happen on average every 10 years. This would be an unacceptable risk to the businesses and inhabitants of London.</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The UK Environment Agency has a plan to maintain and eventually replace the Thames Barrier, on the basis of sea-level change projections. </a:t>
            </a:r>
            <a:r>
              <a:rPr lang="en-US" sz="1200" u="none" kern="1200" dirty="0" smtClean="0">
                <a:solidFill>
                  <a:schemeClr val="tx1"/>
                </a:solidFill>
                <a:latin typeface="Arial" pitchFamily="34" charset="0"/>
                <a:ea typeface="+mn-ea"/>
                <a:cs typeface="+mn-cs"/>
              </a:rPr>
              <a:t>But the key is not to spend the money too early </a:t>
            </a:r>
            <a:r>
              <a:rPr lang="en-US" sz="1200" kern="1200" dirty="0" smtClean="0">
                <a:solidFill>
                  <a:schemeClr val="tx1"/>
                </a:solidFill>
                <a:latin typeface="Arial" pitchFamily="34" charset="0"/>
                <a:ea typeface="+mn-ea"/>
                <a:cs typeface="+mn-cs"/>
              </a:rPr>
              <a:t>(before we really know what sea-level will do), and not to spend more than we need in rebuilding too high. (Currently, the majority of</a:t>
            </a:r>
            <a:r>
              <a:rPr lang="en-US" sz="1200" kern="1200" baseline="0" dirty="0" smtClean="0">
                <a:solidFill>
                  <a:schemeClr val="tx1"/>
                </a:solidFill>
                <a:latin typeface="Arial" pitchFamily="34" charset="0"/>
                <a:ea typeface="+mn-ea"/>
                <a:cs typeface="+mn-cs"/>
              </a:rPr>
              <a:t> expenditure is in improving </a:t>
            </a:r>
            <a:r>
              <a:rPr lang="en-US" sz="1200" kern="1200" baseline="0" dirty="0" err="1" smtClean="0">
                <a:solidFill>
                  <a:schemeClr val="tx1"/>
                </a:solidFill>
                <a:latin typeface="Arial" pitchFamily="34" charset="0"/>
                <a:ea typeface="+mn-ea"/>
                <a:cs typeface="+mn-cs"/>
              </a:rPr>
              <a:t>defences</a:t>
            </a:r>
            <a:r>
              <a:rPr lang="en-US" sz="1200" kern="1200" baseline="0" dirty="0" smtClean="0">
                <a:solidFill>
                  <a:schemeClr val="tx1"/>
                </a:solidFill>
                <a:latin typeface="Arial" pitchFamily="34" charset="0"/>
                <a:ea typeface="+mn-ea"/>
                <a:cs typeface="+mn-cs"/>
              </a:rPr>
              <a:t> down stream of the Barrier, to prevent flood waters reaching London from around the sides of the Barrier).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u="none" kern="1200" dirty="0" smtClean="0">
                <a:solidFill>
                  <a:schemeClr val="tx1"/>
                </a:solidFill>
                <a:latin typeface="Arial" pitchFamily="34" charset="0"/>
                <a:ea typeface="+mn-ea"/>
                <a:cs typeface="+mn-cs"/>
              </a:rPr>
              <a:t>In this case reducing </a:t>
            </a:r>
            <a:r>
              <a:rPr lang="en-US" sz="1200" kern="1200" dirty="0" smtClean="0">
                <a:solidFill>
                  <a:schemeClr val="tx1"/>
                </a:solidFill>
                <a:latin typeface="Arial" pitchFamily="34" charset="0"/>
                <a:ea typeface="+mn-ea"/>
                <a:cs typeface="+mn-cs"/>
              </a:rPr>
              <a:t>uncertainty in sea-level rise may avoid tremendous unwarranted expenditure to the tax-payer, whilst allowing reasonable levels of protection to be maintained.</a:t>
            </a:r>
            <a:endParaRPr lang="en-GB" sz="1200" kern="1200" dirty="0" smtClean="0">
              <a:solidFill>
                <a:schemeClr val="tx1"/>
              </a:solidFill>
              <a:latin typeface="Arial" pitchFamily="34" charset="0"/>
              <a:ea typeface="+mn-ea"/>
              <a:cs typeface="+mn-cs"/>
            </a:endParaRPr>
          </a:p>
          <a:p>
            <a:pPr eaLnBrk="1" hangingPunct="1"/>
            <a:endParaRPr lang="en-US" dirty="0"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240CEA1-6698-4794-8383-B9090D364A63}" type="slidenum">
              <a:rPr lang="en-GB" smtClean="0">
                <a:latin typeface="Arial" charset="0"/>
              </a:rPr>
              <a:pPr/>
              <a:t>23</a:t>
            </a:fld>
            <a:endParaRPr lang="en-GB" smtClean="0">
              <a:latin typeface="Arial" charset="0"/>
            </a:endParaRPr>
          </a:p>
        </p:txBody>
      </p:sp>
      <p:sp>
        <p:nvSpPr>
          <p:cNvPr id="5427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54276" name="Text Box 3"/>
          <p:cNvSpPr txBox="1">
            <a:spLocks/>
          </p:cNvSpPr>
          <p:nvPr/>
        </p:nvSpPr>
        <p:spPr bwMode="auto">
          <a:xfrm>
            <a:off x="989646" y="4674759"/>
            <a:ext cx="5522387" cy="3420294"/>
          </a:xfrm>
          <a:prstGeom prst="rect">
            <a:avLst/>
          </a:prstGeom>
          <a:noFill/>
          <a:ln w="12700">
            <a:noFill/>
            <a:miter lim="800000"/>
            <a:headEnd/>
            <a:tailEnd/>
          </a:ln>
        </p:spPr>
        <p:txBody>
          <a:bodyPr lIns="95375" tIns="47688" rIns="95375" bIns="47688">
            <a:spAutoFit/>
          </a:bodyPr>
          <a:lstStyle/>
          <a:p>
            <a:pPr defTabSz="954088" eaLnBrk="0" hangingPunct="0">
              <a:spcBef>
                <a:spcPct val="50000"/>
              </a:spcBef>
            </a:pPr>
            <a:r>
              <a:rPr lang="en-GB" sz="1200">
                <a:solidFill>
                  <a:schemeClr val="tx1"/>
                </a:solidFill>
              </a:rPr>
              <a:t>Moving from Flood Defence to Flood Risk Management.</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b="1">
                <a:solidFill>
                  <a:schemeClr val="tx1"/>
                </a:solidFill>
              </a:rPr>
              <a:t>Flood Risk </a:t>
            </a:r>
            <a:endParaRPr lang="en-GB" sz="1200">
              <a:solidFill>
                <a:schemeClr val="tx1"/>
              </a:solidFill>
            </a:endParaRPr>
          </a:p>
          <a:p>
            <a:pPr defTabSz="954088" eaLnBrk="0" hangingPunct="0">
              <a:spcBef>
                <a:spcPct val="50000"/>
              </a:spcBef>
            </a:pPr>
            <a:r>
              <a:rPr lang="en-GB" sz="1200">
                <a:solidFill>
                  <a:schemeClr val="tx1"/>
                </a:solidFill>
              </a:rPr>
              <a:t>=</a:t>
            </a:r>
          </a:p>
          <a:p>
            <a:pPr defTabSz="954088" eaLnBrk="0" hangingPunct="0">
              <a:spcBef>
                <a:spcPct val="50000"/>
              </a:spcBef>
            </a:pPr>
            <a:r>
              <a:rPr lang="en-GB" sz="1200" b="1">
                <a:solidFill>
                  <a:schemeClr val="tx1"/>
                </a:solidFill>
              </a:rPr>
              <a:t>Probability</a:t>
            </a:r>
            <a:r>
              <a:rPr lang="en-GB" sz="1200">
                <a:solidFill>
                  <a:schemeClr val="tx1"/>
                </a:solidFill>
              </a:rPr>
              <a:t> (which </a:t>
            </a:r>
            <a:r>
              <a:rPr lang="en-GB" sz="1200" u="sng">
                <a:solidFill>
                  <a:schemeClr val="tx1"/>
                </a:solidFill>
              </a:rPr>
              <a:t>decreases</a:t>
            </a:r>
            <a:r>
              <a:rPr lang="en-GB" sz="1200">
                <a:solidFill>
                  <a:schemeClr val="tx1"/>
                </a:solidFill>
              </a:rPr>
              <a:t> as increasingly large defences are built)</a:t>
            </a:r>
          </a:p>
          <a:p>
            <a:pPr defTabSz="954088" eaLnBrk="0" hangingPunct="0">
              <a:spcBef>
                <a:spcPct val="50000"/>
              </a:spcBef>
            </a:pPr>
            <a:r>
              <a:rPr lang="en-GB" sz="1200" b="1">
                <a:solidFill>
                  <a:schemeClr val="tx1"/>
                </a:solidFill>
              </a:rPr>
              <a:t>X</a:t>
            </a:r>
            <a:endParaRPr lang="en-GB" sz="1200">
              <a:solidFill>
                <a:schemeClr val="tx1"/>
              </a:solidFill>
            </a:endParaRPr>
          </a:p>
          <a:p>
            <a:pPr defTabSz="954088" eaLnBrk="0" hangingPunct="0">
              <a:spcBef>
                <a:spcPct val="50000"/>
              </a:spcBef>
            </a:pPr>
            <a:r>
              <a:rPr lang="en-GB" sz="1200" b="1">
                <a:solidFill>
                  <a:schemeClr val="tx1"/>
                </a:solidFill>
              </a:rPr>
              <a:t>Consequence</a:t>
            </a:r>
            <a:r>
              <a:rPr lang="en-GB" sz="1200">
                <a:solidFill>
                  <a:schemeClr val="tx1"/>
                </a:solidFill>
              </a:rPr>
              <a:t> (which </a:t>
            </a:r>
            <a:r>
              <a:rPr lang="en-GB" sz="1200" u="sng">
                <a:solidFill>
                  <a:schemeClr val="tx1"/>
                </a:solidFill>
              </a:rPr>
              <a:t>increases</a:t>
            </a:r>
            <a:r>
              <a:rPr lang="en-GB" sz="1200">
                <a:solidFill>
                  <a:schemeClr val="tx1"/>
                </a:solidFill>
              </a:rPr>
              <a:t> as people move in and develop behind the defences)</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a:solidFill>
                  <a:schemeClr val="tx1"/>
                </a:solidFill>
              </a:rPr>
              <a:t>We are used to the concept of probability (likelihood) of flooding and it can be measured fairly easily.  Consequence is more difficult and our studies are enabling us to measure the risk and the value of reducing the consequence through flood risk management measures within the flood plain.  These are known as “Receptor” responses. </a:t>
            </a:r>
          </a:p>
        </p:txBody>
      </p:sp>
      <p:sp>
        <p:nvSpPr>
          <p:cNvPr id="54277" name="Rectangle 4"/>
          <p:cNvSpPr>
            <a:spLocks noGrp="1" noChangeArrowheads="1"/>
          </p:cNvSpPr>
          <p:nvPr>
            <p:ph type="body" idx="1"/>
          </p:nvPr>
        </p:nvSpPr>
        <p:spPr>
          <a:noFill/>
          <a:ln/>
        </p:spPr>
        <p:txBody>
          <a:bodyPr/>
          <a:lstStyle/>
          <a:p>
            <a:r>
              <a:rPr lang="en-GB" sz="1200" kern="1200" noProof="0" dirty="0" smtClean="0">
                <a:solidFill>
                  <a:schemeClr val="tx1"/>
                </a:solidFill>
                <a:latin typeface="Arial" pitchFamily="34" charset="0"/>
                <a:ea typeface="+mn-ea"/>
                <a:cs typeface="+mn-cs"/>
              </a:rPr>
              <a:t>This</a:t>
            </a:r>
            <a:r>
              <a:rPr lang="en-GB" sz="1200" kern="1200" baseline="0" noProof="0" dirty="0" smtClean="0">
                <a:solidFill>
                  <a:schemeClr val="tx1"/>
                </a:solidFill>
                <a:latin typeface="Arial" pitchFamily="34" charset="0"/>
                <a:ea typeface="+mn-ea"/>
                <a:cs typeface="+mn-cs"/>
              </a:rPr>
              <a:t> is an example of</a:t>
            </a:r>
            <a:r>
              <a:rPr lang="en-GB" sz="1200" kern="1200" noProof="0" dirty="0" smtClean="0">
                <a:solidFill>
                  <a:schemeClr val="tx1"/>
                </a:solidFill>
                <a:latin typeface="Arial" pitchFamily="34" charset="0"/>
                <a:ea typeface="+mn-ea"/>
                <a:cs typeface="+mn-cs"/>
              </a:rPr>
              <a:t> another type of coastline, which is not so significantly built</a:t>
            </a:r>
            <a:r>
              <a:rPr lang="en-GB" sz="1200" kern="1200" baseline="0" noProof="0" dirty="0" smtClean="0">
                <a:solidFill>
                  <a:schemeClr val="tx1"/>
                </a:solidFill>
                <a:latin typeface="Arial" pitchFamily="34" charset="0"/>
                <a:ea typeface="+mn-ea"/>
                <a:cs typeface="+mn-cs"/>
              </a:rPr>
              <a:t> up. I</a:t>
            </a:r>
            <a:r>
              <a:rPr lang="en-GB" sz="1200" kern="1200" noProof="0" dirty="0" smtClean="0">
                <a:solidFill>
                  <a:schemeClr val="tx1"/>
                </a:solidFill>
                <a:latin typeface="Arial" pitchFamily="34" charset="0"/>
                <a:ea typeface="+mn-ea"/>
                <a:cs typeface="+mn-cs"/>
              </a:rPr>
              <a:t>n this case reducing uncertainty in sea-level rise may help local authorities avoid development and reduce investment by private companies of potentially vulnerable near coastal areas,</a:t>
            </a:r>
            <a:r>
              <a:rPr lang="en-GB" sz="1200" kern="1200" baseline="0" noProof="0" dirty="0" smtClean="0">
                <a:solidFill>
                  <a:schemeClr val="tx1"/>
                </a:solidFill>
                <a:latin typeface="Arial" pitchFamily="34" charset="0"/>
                <a:ea typeface="+mn-ea"/>
                <a:cs typeface="+mn-cs"/>
              </a:rPr>
              <a:t> where such expensive flood defences would not be practical. </a:t>
            </a:r>
            <a:endParaRPr lang="en-GB" sz="1200" kern="1200" noProof="0" dirty="0" smtClean="0">
              <a:solidFill>
                <a:schemeClr val="tx1"/>
              </a:solidFill>
              <a:latin typeface="Arial" pitchFamily="34" charset="0"/>
              <a:ea typeface="+mn-ea"/>
              <a:cs typeface="+mn-cs"/>
            </a:endParaRPr>
          </a:p>
          <a:p>
            <a:pPr eaLnBrk="1" hangingPunct="1"/>
            <a:endParaRPr lang="en-GB" noProof="0" dirty="0" smtClean="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240CEA1-6698-4794-8383-B9090D364A63}" type="slidenum">
              <a:rPr lang="en-GB" smtClean="0">
                <a:latin typeface="Arial" charset="0"/>
              </a:rPr>
              <a:pPr/>
              <a:t>24</a:t>
            </a:fld>
            <a:endParaRPr lang="en-GB" smtClean="0">
              <a:latin typeface="Arial" charset="0"/>
            </a:endParaRPr>
          </a:p>
        </p:txBody>
      </p:sp>
      <p:sp>
        <p:nvSpPr>
          <p:cNvPr id="5427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54276" name="Text Box 3"/>
          <p:cNvSpPr txBox="1">
            <a:spLocks/>
          </p:cNvSpPr>
          <p:nvPr/>
        </p:nvSpPr>
        <p:spPr bwMode="auto">
          <a:xfrm>
            <a:off x="989646" y="4674759"/>
            <a:ext cx="5522387" cy="3420294"/>
          </a:xfrm>
          <a:prstGeom prst="rect">
            <a:avLst/>
          </a:prstGeom>
          <a:noFill/>
          <a:ln w="12700">
            <a:noFill/>
            <a:miter lim="800000"/>
            <a:headEnd/>
            <a:tailEnd/>
          </a:ln>
        </p:spPr>
        <p:txBody>
          <a:bodyPr lIns="95375" tIns="47688" rIns="95375" bIns="47688">
            <a:spAutoFit/>
          </a:bodyPr>
          <a:lstStyle/>
          <a:p>
            <a:pPr defTabSz="954088" eaLnBrk="0" hangingPunct="0">
              <a:spcBef>
                <a:spcPct val="50000"/>
              </a:spcBef>
            </a:pPr>
            <a:r>
              <a:rPr lang="en-GB" sz="1200">
                <a:solidFill>
                  <a:schemeClr val="tx1"/>
                </a:solidFill>
              </a:rPr>
              <a:t>Moving from Flood Defence to Flood Risk Management.</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b="1">
                <a:solidFill>
                  <a:schemeClr val="tx1"/>
                </a:solidFill>
              </a:rPr>
              <a:t>Flood Risk </a:t>
            </a:r>
            <a:endParaRPr lang="en-GB" sz="1200">
              <a:solidFill>
                <a:schemeClr val="tx1"/>
              </a:solidFill>
            </a:endParaRPr>
          </a:p>
          <a:p>
            <a:pPr defTabSz="954088" eaLnBrk="0" hangingPunct="0">
              <a:spcBef>
                <a:spcPct val="50000"/>
              </a:spcBef>
            </a:pPr>
            <a:r>
              <a:rPr lang="en-GB" sz="1200">
                <a:solidFill>
                  <a:schemeClr val="tx1"/>
                </a:solidFill>
              </a:rPr>
              <a:t>=</a:t>
            </a:r>
          </a:p>
          <a:p>
            <a:pPr defTabSz="954088" eaLnBrk="0" hangingPunct="0">
              <a:spcBef>
                <a:spcPct val="50000"/>
              </a:spcBef>
            </a:pPr>
            <a:r>
              <a:rPr lang="en-GB" sz="1200" b="1">
                <a:solidFill>
                  <a:schemeClr val="tx1"/>
                </a:solidFill>
              </a:rPr>
              <a:t>Probability</a:t>
            </a:r>
            <a:r>
              <a:rPr lang="en-GB" sz="1200">
                <a:solidFill>
                  <a:schemeClr val="tx1"/>
                </a:solidFill>
              </a:rPr>
              <a:t> (which </a:t>
            </a:r>
            <a:r>
              <a:rPr lang="en-GB" sz="1200" u="sng">
                <a:solidFill>
                  <a:schemeClr val="tx1"/>
                </a:solidFill>
              </a:rPr>
              <a:t>decreases</a:t>
            </a:r>
            <a:r>
              <a:rPr lang="en-GB" sz="1200">
                <a:solidFill>
                  <a:schemeClr val="tx1"/>
                </a:solidFill>
              </a:rPr>
              <a:t> as increasingly large defences are built)</a:t>
            </a:r>
          </a:p>
          <a:p>
            <a:pPr defTabSz="954088" eaLnBrk="0" hangingPunct="0">
              <a:spcBef>
                <a:spcPct val="50000"/>
              </a:spcBef>
            </a:pPr>
            <a:r>
              <a:rPr lang="en-GB" sz="1200" b="1">
                <a:solidFill>
                  <a:schemeClr val="tx1"/>
                </a:solidFill>
              </a:rPr>
              <a:t>X</a:t>
            </a:r>
            <a:endParaRPr lang="en-GB" sz="1200">
              <a:solidFill>
                <a:schemeClr val="tx1"/>
              </a:solidFill>
            </a:endParaRPr>
          </a:p>
          <a:p>
            <a:pPr defTabSz="954088" eaLnBrk="0" hangingPunct="0">
              <a:spcBef>
                <a:spcPct val="50000"/>
              </a:spcBef>
            </a:pPr>
            <a:r>
              <a:rPr lang="en-GB" sz="1200" b="1">
                <a:solidFill>
                  <a:schemeClr val="tx1"/>
                </a:solidFill>
              </a:rPr>
              <a:t>Consequence</a:t>
            </a:r>
            <a:r>
              <a:rPr lang="en-GB" sz="1200">
                <a:solidFill>
                  <a:schemeClr val="tx1"/>
                </a:solidFill>
              </a:rPr>
              <a:t> (which </a:t>
            </a:r>
            <a:r>
              <a:rPr lang="en-GB" sz="1200" u="sng">
                <a:solidFill>
                  <a:schemeClr val="tx1"/>
                </a:solidFill>
              </a:rPr>
              <a:t>increases</a:t>
            </a:r>
            <a:r>
              <a:rPr lang="en-GB" sz="1200">
                <a:solidFill>
                  <a:schemeClr val="tx1"/>
                </a:solidFill>
              </a:rPr>
              <a:t> as people move in and develop behind the defences)</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a:solidFill>
                  <a:schemeClr val="tx1"/>
                </a:solidFill>
              </a:rPr>
              <a:t>We are used to the concept of probability (likelihood) of flooding and it can be measured fairly easily.  Consequence is more difficult and our studies are enabling us to measure the risk and the value of reducing the consequence through flood risk management measures within the flood plain.  These are known as “Receptor” responses. </a:t>
            </a:r>
          </a:p>
        </p:txBody>
      </p:sp>
      <p:sp>
        <p:nvSpPr>
          <p:cNvPr id="54277" name="Rectangle 4"/>
          <p:cNvSpPr>
            <a:spLocks noGrp="1" noChangeArrowheads="1"/>
          </p:cNvSpPr>
          <p:nvPr>
            <p:ph type="body" idx="1"/>
          </p:nvPr>
        </p:nvSpPr>
        <p:spPr>
          <a:noFill/>
          <a:ln/>
        </p:spPr>
        <p:txBody>
          <a:bodyPr/>
          <a:lstStyle/>
          <a:p>
            <a:r>
              <a:rPr lang="en-US" sz="1200" kern="1200" dirty="0" smtClean="0">
                <a:solidFill>
                  <a:schemeClr val="tx1"/>
                </a:solidFill>
                <a:latin typeface="Arial" pitchFamily="34" charset="0"/>
                <a:ea typeface="+mn-ea"/>
                <a:cs typeface="+mn-cs"/>
              </a:rPr>
              <a:t>Finally, let’s go back to one of those unique coastal habitats on the Atlantic coast.  The storm statistics here are quite different.  There aren’t the occasional big surge events that occasional hit those North Sea coasts.  So raising sea-level even just a small amount means that there is a likelihood of getting storms that have never been seen before.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For example, the storm that used to arrive once in 1-in-100 years, and was infrequent enough to be survived, with only 20 cm of rise (that’s the lower IPCC projection) arrives around every 12 years.</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u="none" kern="1200" dirty="0" smtClean="0">
                <a:solidFill>
                  <a:schemeClr val="tx1"/>
                </a:solidFill>
                <a:latin typeface="Arial" pitchFamily="34" charset="0"/>
                <a:ea typeface="+mn-ea"/>
                <a:cs typeface="+mn-cs"/>
              </a:rPr>
              <a:t>In this case </a:t>
            </a:r>
            <a:r>
              <a:rPr lang="en-US" sz="1200" kern="1200" dirty="0" smtClean="0">
                <a:solidFill>
                  <a:schemeClr val="tx1"/>
                </a:solidFill>
                <a:latin typeface="Arial" pitchFamily="34" charset="0"/>
                <a:ea typeface="+mn-ea"/>
                <a:cs typeface="+mn-cs"/>
              </a:rPr>
              <a:t>reducing uncertainty in sea-level rise may allow us to identify pathways for migration, and in particular areas that are worth maintaining because they are less vulnerable than others.</a:t>
            </a:r>
            <a:endParaRPr lang="en-GB" sz="1200" kern="1200" dirty="0" smtClean="0">
              <a:solidFill>
                <a:schemeClr val="tx1"/>
              </a:solidFill>
              <a:latin typeface="Arial" pitchFamily="34" charset="0"/>
              <a:ea typeface="+mn-ea"/>
              <a:cs typeface="+mn-cs"/>
            </a:endParaRPr>
          </a:p>
          <a:p>
            <a:pPr eaLnBrk="1" hangingPunct="1"/>
            <a:endParaRPr lang="en-US" dirty="0" smtClean="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D25575B6-80CC-4EA8-89A3-B0430AF628C3}" type="slidenum">
              <a:rPr lang="en-GB" smtClean="0"/>
              <a:pPr/>
              <a:t>25</a:t>
            </a:fld>
            <a:endParaRPr lang="en-GB" smtClean="0"/>
          </a:p>
        </p:txBody>
      </p:sp>
      <p:sp>
        <p:nvSpPr>
          <p:cNvPr id="35843" name="Rectangle 2"/>
          <p:cNvSpPr>
            <a:spLocks noGrp="1" noRot="1" noChangeAspect="1" noChangeArrowheads="1" noTextEdit="1"/>
          </p:cNvSpPr>
          <p:nvPr>
            <p:ph type="sldImg"/>
          </p:nvPr>
        </p:nvSpPr>
        <p:spPr>
          <a:xfrm>
            <a:off x="1257300" y="720725"/>
            <a:ext cx="4800600" cy="3600450"/>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r>
              <a:rPr lang="en-US" sz="1200" kern="1200" dirty="0" smtClean="0">
                <a:solidFill>
                  <a:schemeClr val="tx1"/>
                </a:solidFill>
                <a:latin typeface="Arial" pitchFamily="34" charset="0"/>
                <a:ea typeface="+mn-ea"/>
                <a:cs typeface="+mn-cs"/>
              </a:rPr>
              <a:t>As we mentioned before, in its last report, the IPCC noted that the major uncertainty in sea-level rise was the contribution from the continental ice sheets of Antarctica and Greenland.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 </a:t>
            </a:r>
            <a:endParaRPr lang="en-GB"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In simple terms, in 2007, the IPCC could see that the polar ice sheets of Antarctica and Greenland were losing ice, and this appeared to be a response to climate change, but they were not sure (for a variety of reasons) what will happen in the future.</a:t>
            </a:r>
            <a:endParaRPr lang="en-GB" sz="1200" kern="1200" dirty="0" smtClean="0">
              <a:solidFill>
                <a:schemeClr val="tx1"/>
              </a:solidFill>
              <a:latin typeface="Arial" pitchFamily="34" charset="0"/>
              <a:ea typeface="+mn-ea"/>
              <a:cs typeface="+mn-cs"/>
            </a:endParaRPr>
          </a:p>
          <a:p>
            <a:pPr algn="just" eaLnBrk="1" hangingPunct="1"/>
            <a:endParaRPr lang="en-GB" sz="1400" dirty="0" smtClean="0">
              <a:solidFill>
                <a:srgbClr val="5F5F5F"/>
              </a:solidFill>
              <a:latin typeface="Helvetica" charset="0"/>
              <a:cs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E4C8608A-1710-42AB-8EE0-087FA6C035C6}" type="slidenum">
              <a:rPr lang="en-GB" smtClean="0"/>
              <a:pPr/>
              <a:t>26</a:t>
            </a:fld>
            <a:endParaRPr lang="en-GB" smtClean="0"/>
          </a:p>
        </p:txBody>
      </p:sp>
      <p:sp>
        <p:nvSpPr>
          <p:cNvPr id="52227" name="Rectangle 2"/>
          <p:cNvSpPr>
            <a:spLocks noGrp="1" noRot="1" noChangeAspect="1" noChangeArrowheads="1" noTextEdit="1"/>
          </p:cNvSpPr>
          <p:nvPr>
            <p:ph type="sldImg"/>
          </p:nvPr>
        </p:nvSpPr>
        <p:spPr>
          <a:xfrm>
            <a:off x="1258888" y="720725"/>
            <a:ext cx="4797425" cy="3598863"/>
          </a:xfrm>
          <a:ln/>
        </p:spPr>
      </p:sp>
      <p:sp>
        <p:nvSpPr>
          <p:cNvPr id="52228" name="Rectangle 3"/>
          <p:cNvSpPr>
            <a:spLocks noGrp="1" noChangeArrowheads="1"/>
          </p:cNvSpPr>
          <p:nvPr>
            <p:ph type="body" idx="1"/>
          </p:nvPr>
        </p:nvSpPr>
        <p:spPr>
          <a:noFill/>
          <a:ln/>
        </p:spPr>
        <p:txBody>
          <a:bodyPr/>
          <a:lstStyle/>
          <a:p>
            <a:pPr eaLnBrk="1" hangingPunct="1"/>
            <a:r>
              <a:rPr lang="en-GB" sz="1200" kern="1200" noProof="0" dirty="0" smtClean="0">
                <a:solidFill>
                  <a:schemeClr val="tx1"/>
                </a:solidFill>
                <a:latin typeface="Arial" pitchFamily="34" charset="0"/>
                <a:ea typeface="+mn-ea"/>
                <a:cs typeface="+mn-cs"/>
              </a:rPr>
              <a:t>Our response here</a:t>
            </a:r>
            <a:r>
              <a:rPr lang="en-GB" sz="1200" kern="1200" baseline="0" noProof="0" dirty="0" smtClean="0">
                <a:solidFill>
                  <a:schemeClr val="tx1"/>
                </a:solidFill>
                <a:latin typeface="Arial" pitchFamily="34" charset="0"/>
                <a:ea typeface="+mn-ea"/>
                <a:cs typeface="+mn-cs"/>
              </a:rPr>
              <a:t> has been the ice2sea project</a:t>
            </a:r>
            <a:r>
              <a:rPr lang="en-GB" sz="1200" kern="1200" noProof="0" dirty="0" smtClean="0">
                <a:solidFill>
                  <a:schemeClr val="tx1"/>
                </a:solidFill>
                <a:latin typeface="Arial" pitchFamily="34" charset="0"/>
                <a:ea typeface="+mn-ea"/>
                <a:cs typeface="+mn-cs"/>
              </a:rPr>
              <a:t>.  This is a programme developed under European Union Framework 7 funding.  It involves 24 partners in Europe, and in Chile.  </a:t>
            </a:r>
            <a:r>
              <a:rPr lang="en-GB" sz="1200" kern="1200" noProof="0" smtClean="0">
                <a:solidFill>
                  <a:schemeClr val="tx1"/>
                </a:solidFill>
                <a:latin typeface="Arial" pitchFamily="34" charset="0"/>
                <a:ea typeface="+mn-ea"/>
                <a:cs typeface="+mn-cs"/>
              </a:rPr>
              <a:t>It represents a completely new level in the inter-connectedness and strategic organisation in this area of science.</a:t>
            </a:r>
            <a:endParaRPr lang="en-GB" noProof="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240CEA1-6698-4794-8383-B9090D364A63}" type="slidenum">
              <a:rPr lang="en-GB" smtClean="0">
                <a:latin typeface="Arial" charset="0"/>
              </a:rPr>
              <a:pPr/>
              <a:t>27</a:t>
            </a:fld>
            <a:endParaRPr lang="en-GB" smtClean="0">
              <a:latin typeface="Arial" charset="0"/>
            </a:endParaRPr>
          </a:p>
        </p:txBody>
      </p:sp>
      <p:sp>
        <p:nvSpPr>
          <p:cNvPr id="5427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54276" name="Text Box 3"/>
          <p:cNvSpPr txBox="1">
            <a:spLocks/>
          </p:cNvSpPr>
          <p:nvPr/>
        </p:nvSpPr>
        <p:spPr bwMode="auto">
          <a:xfrm>
            <a:off x="989646" y="4674759"/>
            <a:ext cx="5522387" cy="3420294"/>
          </a:xfrm>
          <a:prstGeom prst="rect">
            <a:avLst/>
          </a:prstGeom>
          <a:noFill/>
          <a:ln w="12700">
            <a:noFill/>
            <a:miter lim="800000"/>
            <a:headEnd/>
            <a:tailEnd/>
          </a:ln>
        </p:spPr>
        <p:txBody>
          <a:bodyPr lIns="95375" tIns="47688" rIns="95375" bIns="47688">
            <a:spAutoFit/>
          </a:bodyPr>
          <a:lstStyle/>
          <a:p>
            <a:pPr defTabSz="954088" eaLnBrk="0" hangingPunct="0">
              <a:spcBef>
                <a:spcPct val="50000"/>
              </a:spcBef>
            </a:pPr>
            <a:r>
              <a:rPr lang="en-GB" sz="1200">
                <a:solidFill>
                  <a:schemeClr val="tx1"/>
                </a:solidFill>
              </a:rPr>
              <a:t>Moving from Flood Defence to Flood Risk Management.</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b="1">
                <a:solidFill>
                  <a:schemeClr val="tx1"/>
                </a:solidFill>
              </a:rPr>
              <a:t>Flood Risk </a:t>
            </a:r>
            <a:endParaRPr lang="en-GB" sz="1200">
              <a:solidFill>
                <a:schemeClr val="tx1"/>
              </a:solidFill>
            </a:endParaRPr>
          </a:p>
          <a:p>
            <a:pPr defTabSz="954088" eaLnBrk="0" hangingPunct="0">
              <a:spcBef>
                <a:spcPct val="50000"/>
              </a:spcBef>
            </a:pPr>
            <a:r>
              <a:rPr lang="en-GB" sz="1200">
                <a:solidFill>
                  <a:schemeClr val="tx1"/>
                </a:solidFill>
              </a:rPr>
              <a:t>=</a:t>
            </a:r>
          </a:p>
          <a:p>
            <a:pPr defTabSz="954088" eaLnBrk="0" hangingPunct="0">
              <a:spcBef>
                <a:spcPct val="50000"/>
              </a:spcBef>
            </a:pPr>
            <a:r>
              <a:rPr lang="en-GB" sz="1200" b="1">
                <a:solidFill>
                  <a:schemeClr val="tx1"/>
                </a:solidFill>
              </a:rPr>
              <a:t>Probability</a:t>
            </a:r>
            <a:r>
              <a:rPr lang="en-GB" sz="1200">
                <a:solidFill>
                  <a:schemeClr val="tx1"/>
                </a:solidFill>
              </a:rPr>
              <a:t> (which </a:t>
            </a:r>
            <a:r>
              <a:rPr lang="en-GB" sz="1200" u="sng">
                <a:solidFill>
                  <a:schemeClr val="tx1"/>
                </a:solidFill>
              </a:rPr>
              <a:t>decreases</a:t>
            </a:r>
            <a:r>
              <a:rPr lang="en-GB" sz="1200">
                <a:solidFill>
                  <a:schemeClr val="tx1"/>
                </a:solidFill>
              </a:rPr>
              <a:t> as increasingly large defences are built)</a:t>
            </a:r>
          </a:p>
          <a:p>
            <a:pPr defTabSz="954088" eaLnBrk="0" hangingPunct="0">
              <a:spcBef>
                <a:spcPct val="50000"/>
              </a:spcBef>
            </a:pPr>
            <a:r>
              <a:rPr lang="en-GB" sz="1200" b="1">
                <a:solidFill>
                  <a:schemeClr val="tx1"/>
                </a:solidFill>
              </a:rPr>
              <a:t>X</a:t>
            </a:r>
            <a:endParaRPr lang="en-GB" sz="1200">
              <a:solidFill>
                <a:schemeClr val="tx1"/>
              </a:solidFill>
            </a:endParaRPr>
          </a:p>
          <a:p>
            <a:pPr defTabSz="954088" eaLnBrk="0" hangingPunct="0">
              <a:spcBef>
                <a:spcPct val="50000"/>
              </a:spcBef>
            </a:pPr>
            <a:r>
              <a:rPr lang="en-GB" sz="1200" b="1">
                <a:solidFill>
                  <a:schemeClr val="tx1"/>
                </a:solidFill>
              </a:rPr>
              <a:t>Consequence</a:t>
            </a:r>
            <a:r>
              <a:rPr lang="en-GB" sz="1200">
                <a:solidFill>
                  <a:schemeClr val="tx1"/>
                </a:solidFill>
              </a:rPr>
              <a:t> (which </a:t>
            </a:r>
            <a:r>
              <a:rPr lang="en-GB" sz="1200" u="sng">
                <a:solidFill>
                  <a:schemeClr val="tx1"/>
                </a:solidFill>
              </a:rPr>
              <a:t>increases</a:t>
            </a:r>
            <a:r>
              <a:rPr lang="en-GB" sz="1200">
                <a:solidFill>
                  <a:schemeClr val="tx1"/>
                </a:solidFill>
              </a:rPr>
              <a:t> as people move in and develop behind the defences)</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a:solidFill>
                  <a:schemeClr val="tx1"/>
                </a:solidFill>
              </a:rPr>
              <a:t>We are used to the concept of probability (likelihood) of flooding and it can be measured fairly easily.  Consequence is more difficult and our studies are enabling us to measure the risk and the value of reducing the consequence through flood risk management measures within the flood plain.  These are known as “Receptor” responses. </a:t>
            </a:r>
          </a:p>
        </p:txBody>
      </p:sp>
      <p:sp>
        <p:nvSpPr>
          <p:cNvPr id="54277" name="Rectangle 4"/>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pitchFamily="34" charset="0"/>
                <a:ea typeface="+mn-ea"/>
                <a:cs typeface="+mn-cs"/>
              </a:rPr>
              <a:t>The elements of the goals of ice2sea that will support policy are shown here…</a:t>
            </a:r>
            <a:endParaRPr lang="en-GB" sz="1200" kern="1200" dirty="0" smtClean="0">
              <a:solidFill>
                <a:schemeClr val="tx1"/>
              </a:solidFill>
              <a:latin typeface="Arial" pitchFamily="34" charset="0"/>
              <a:ea typeface="+mn-ea"/>
              <a:cs typeface="+mn-cs"/>
            </a:endParaRPr>
          </a:p>
          <a:p>
            <a:pPr eaLnBrk="1" hangingPunct="1"/>
            <a:endParaRPr lang="en-US" dirty="0" smtClean="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240CEA1-6698-4794-8383-B9090D364A63}" type="slidenum">
              <a:rPr lang="en-GB" smtClean="0">
                <a:latin typeface="Arial" charset="0"/>
              </a:rPr>
              <a:pPr/>
              <a:t>28</a:t>
            </a:fld>
            <a:endParaRPr lang="en-GB" smtClean="0">
              <a:latin typeface="Arial" charset="0"/>
            </a:endParaRPr>
          </a:p>
        </p:txBody>
      </p:sp>
      <p:sp>
        <p:nvSpPr>
          <p:cNvPr id="5427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54276" name="Text Box 3"/>
          <p:cNvSpPr txBox="1">
            <a:spLocks/>
          </p:cNvSpPr>
          <p:nvPr/>
        </p:nvSpPr>
        <p:spPr bwMode="auto">
          <a:xfrm>
            <a:off x="989646" y="4674759"/>
            <a:ext cx="5522387" cy="3420294"/>
          </a:xfrm>
          <a:prstGeom prst="rect">
            <a:avLst/>
          </a:prstGeom>
          <a:noFill/>
          <a:ln w="12700">
            <a:noFill/>
            <a:miter lim="800000"/>
            <a:headEnd/>
            <a:tailEnd/>
          </a:ln>
        </p:spPr>
        <p:txBody>
          <a:bodyPr lIns="95375" tIns="47688" rIns="95375" bIns="47688">
            <a:spAutoFit/>
          </a:bodyPr>
          <a:lstStyle/>
          <a:p>
            <a:pPr defTabSz="954088" eaLnBrk="0" hangingPunct="0">
              <a:spcBef>
                <a:spcPct val="50000"/>
              </a:spcBef>
            </a:pPr>
            <a:r>
              <a:rPr lang="en-GB" sz="1200">
                <a:solidFill>
                  <a:schemeClr val="tx1"/>
                </a:solidFill>
              </a:rPr>
              <a:t>Moving from Flood Defence to Flood Risk Management.</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b="1">
                <a:solidFill>
                  <a:schemeClr val="tx1"/>
                </a:solidFill>
              </a:rPr>
              <a:t>Flood Risk </a:t>
            </a:r>
            <a:endParaRPr lang="en-GB" sz="1200">
              <a:solidFill>
                <a:schemeClr val="tx1"/>
              </a:solidFill>
            </a:endParaRPr>
          </a:p>
          <a:p>
            <a:pPr defTabSz="954088" eaLnBrk="0" hangingPunct="0">
              <a:spcBef>
                <a:spcPct val="50000"/>
              </a:spcBef>
            </a:pPr>
            <a:r>
              <a:rPr lang="en-GB" sz="1200">
                <a:solidFill>
                  <a:schemeClr val="tx1"/>
                </a:solidFill>
              </a:rPr>
              <a:t>=</a:t>
            </a:r>
          </a:p>
          <a:p>
            <a:pPr defTabSz="954088" eaLnBrk="0" hangingPunct="0">
              <a:spcBef>
                <a:spcPct val="50000"/>
              </a:spcBef>
            </a:pPr>
            <a:r>
              <a:rPr lang="en-GB" sz="1200" b="1">
                <a:solidFill>
                  <a:schemeClr val="tx1"/>
                </a:solidFill>
              </a:rPr>
              <a:t>Probability</a:t>
            </a:r>
            <a:r>
              <a:rPr lang="en-GB" sz="1200">
                <a:solidFill>
                  <a:schemeClr val="tx1"/>
                </a:solidFill>
              </a:rPr>
              <a:t> (which </a:t>
            </a:r>
            <a:r>
              <a:rPr lang="en-GB" sz="1200" u="sng">
                <a:solidFill>
                  <a:schemeClr val="tx1"/>
                </a:solidFill>
              </a:rPr>
              <a:t>decreases</a:t>
            </a:r>
            <a:r>
              <a:rPr lang="en-GB" sz="1200">
                <a:solidFill>
                  <a:schemeClr val="tx1"/>
                </a:solidFill>
              </a:rPr>
              <a:t> as increasingly large defences are built)</a:t>
            </a:r>
          </a:p>
          <a:p>
            <a:pPr defTabSz="954088" eaLnBrk="0" hangingPunct="0">
              <a:spcBef>
                <a:spcPct val="50000"/>
              </a:spcBef>
            </a:pPr>
            <a:r>
              <a:rPr lang="en-GB" sz="1200" b="1">
                <a:solidFill>
                  <a:schemeClr val="tx1"/>
                </a:solidFill>
              </a:rPr>
              <a:t>X</a:t>
            </a:r>
            <a:endParaRPr lang="en-GB" sz="1200">
              <a:solidFill>
                <a:schemeClr val="tx1"/>
              </a:solidFill>
            </a:endParaRPr>
          </a:p>
          <a:p>
            <a:pPr defTabSz="954088" eaLnBrk="0" hangingPunct="0">
              <a:spcBef>
                <a:spcPct val="50000"/>
              </a:spcBef>
            </a:pPr>
            <a:r>
              <a:rPr lang="en-GB" sz="1200" b="1">
                <a:solidFill>
                  <a:schemeClr val="tx1"/>
                </a:solidFill>
              </a:rPr>
              <a:t>Consequence</a:t>
            </a:r>
            <a:r>
              <a:rPr lang="en-GB" sz="1200">
                <a:solidFill>
                  <a:schemeClr val="tx1"/>
                </a:solidFill>
              </a:rPr>
              <a:t> (which </a:t>
            </a:r>
            <a:r>
              <a:rPr lang="en-GB" sz="1200" u="sng">
                <a:solidFill>
                  <a:schemeClr val="tx1"/>
                </a:solidFill>
              </a:rPr>
              <a:t>increases</a:t>
            </a:r>
            <a:r>
              <a:rPr lang="en-GB" sz="1200">
                <a:solidFill>
                  <a:schemeClr val="tx1"/>
                </a:solidFill>
              </a:rPr>
              <a:t> as people move in and develop behind the defences)</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a:solidFill>
                  <a:schemeClr val="tx1"/>
                </a:solidFill>
              </a:rPr>
              <a:t>We are used to the concept of probability (likelihood) of flooding and it can be measured fairly easily.  Consequence is more difficult and our studies are enabling us to measure the risk and the value of reducing the consequence through flood risk management measures within the flood plain.  These are known as “Receptor” responses. </a:t>
            </a:r>
          </a:p>
        </p:txBody>
      </p:sp>
      <p:sp>
        <p:nvSpPr>
          <p:cNvPr id="54277" name="Rectangle 4"/>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pitchFamily="34" charset="0"/>
                <a:ea typeface="+mn-ea"/>
                <a:cs typeface="+mn-cs"/>
              </a:rPr>
              <a:t>Ice2sea has undertaken fieldwork in Antarctica and Greenland, including drilling to bottom of the Greenland ice sheet, to see how climate warming might affect the degree to which lubrication of ice-flow.</a:t>
            </a:r>
            <a:endParaRPr lang="en-GB" sz="1200" kern="1200" dirty="0" smtClean="0">
              <a:solidFill>
                <a:schemeClr val="tx1"/>
              </a:solidFill>
              <a:latin typeface="Arial" pitchFamily="34" charset="0"/>
              <a:ea typeface="+mn-ea"/>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240CEA1-6698-4794-8383-B9090D364A63}" type="slidenum">
              <a:rPr lang="en-GB" smtClean="0">
                <a:latin typeface="Arial" charset="0"/>
              </a:rPr>
              <a:pPr/>
              <a:t>29</a:t>
            </a:fld>
            <a:endParaRPr lang="en-GB" smtClean="0">
              <a:latin typeface="Arial" charset="0"/>
            </a:endParaRPr>
          </a:p>
        </p:txBody>
      </p:sp>
      <p:sp>
        <p:nvSpPr>
          <p:cNvPr id="5427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54276" name="Text Box 3"/>
          <p:cNvSpPr txBox="1">
            <a:spLocks/>
          </p:cNvSpPr>
          <p:nvPr/>
        </p:nvSpPr>
        <p:spPr bwMode="auto">
          <a:xfrm>
            <a:off x="989646" y="4674759"/>
            <a:ext cx="5522387" cy="3420294"/>
          </a:xfrm>
          <a:prstGeom prst="rect">
            <a:avLst/>
          </a:prstGeom>
          <a:noFill/>
          <a:ln w="12700">
            <a:noFill/>
            <a:miter lim="800000"/>
            <a:headEnd/>
            <a:tailEnd/>
          </a:ln>
        </p:spPr>
        <p:txBody>
          <a:bodyPr lIns="95375" tIns="47688" rIns="95375" bIns="47688">
            <a:spAutoFit/>
          </a:bodyPr>
          <a:lstStyle/>
          <a:p>
            <a:pPr defTabSz="954088" eaLnBrk="0" hangingPunct="0">
              <a:spcBef>
                <a:spcPct val="50000"/>
              </a:spcBef>
            </a:pPr>
            <a:r>
              <a:rPr lang="en-GB" sz="1200">
                <a:solidFill>
                  <a:schemeClr val="tx1"/>
                </a:solidFill>
              </a:rPr>
              <a:t>Moving from Flood Defence to Flood Risk Management.</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b="1">
                <a:solidFill>
                  <a:schemeClr val="tx1"/>
                </a:solidFill>
              </a:rPr>
              <a:t>Flood Risk </a:t>
            </a:r>
            <a:endParaRPr lang="en-GB" sz="1200">
              <a:solidFill>
                <a:schemeClr val="tx1"/>
              </a:solidFill>
            </a:endParaRPr>
          </a:p>
          <a:p>
            <a:pPr defTabSz="954088" eaLnBrk="0" hangingPunct="0">
              <a:spcBef>
                <a:spcPct val="50000"/>
              </a:spcBef>
            </a:pPr>
            <a:r>
              <a:rPr lang="en-GB" sz="1200">
                <a:solidFill>
                  <a:schemeClr val="tx1"/>
                </a:solidFill>
              </a:rPr>
              <a:t>=</a:t>
            </a:r>
          </a:p>
          <a:p>
            <a:pPr defTabSz="954088" eaLnBrk="0" hangingPunct="0">
              <a:spcBef>
                <a:spcPct val="50000"/>
              </a:spcBef>
            </a:pPr>
            <a:r>
              <a:rPr lang="en-GB" sz="1200" b="1">
                <a:solidFill>
                  <a:schemeClr val="tx1"/>
                </a:solidFill>
              </a:rPr>
              <a:t>Probability</a:t>
            </a:r>
            <a:r>
              <a:rPr lang="en-GB" sz="1200">
                <a:solidFill>
                  <a:schemeClr val="tx1"/>
                </a:solidFill>
              </a:rPr>
              <a:t> (which </a:t>
            </a:r>
            <a:r>
              <a:rPr lang="en-GB" sz="1200" u="sng">
                <a:solidFill>
                  <a:schemeClr val="tx1"/>
                </a:solidFill>
              </a:rPr>
              <a:t>decreases</a:t>
            </a:r>
            <a:r>
              <a:rPr lang="en-GB" sz="1200">
                <a:solidFill>
                  <a:schemeClr val="tx1"/>
                </a:solidFill>
              </a:rPr>
              <a:t> as increasingly large defences are built)</a:t>
            </a:r>
          </a:p>
          <a:p>
            <a:pPr defTabSz="954088" eaLnBrk="0" hangingPunct="0">
              <a:spcBef>
                <a:spcPct val="50000"/>
              </a:spcBef>
            </a:pPr>
            <a:r>
              <a:rPr lang="en-GB" sz="1200" b="1">
                <a:solidFill>
                  <a:schemeClr val="tx1"/>
                </a:solidFill>
              </a:rPr>
              <a:t>X</a:t>
            </a:r>
            <a:endParaRPr lang="en-GB" sz="1200">
              <a:solidFill>
                <a:schemeClr val="tx1"/>
              </a:solidFill>
            </a:endParaRPr>
          </a:p>
          <a:p>
            <a:pPr defTabSz="954088" eaLnBrk="0" hangingPunct="0">
              <a:spcBef>
                <a:spcPct val="50000"/>
              </a:spcBef>
            </a:pPr>
            <a:r>
              <a:rPr lang="en-GB" sz="1200" b="1">
                <a:solidFill>
                  <a:schemeClr val="tx1"/>
                </a:solidFill>
              </a:rPr>
              <a:t>Consequence</a:t>
            </a:r>
            <a:r>
              <a:rPr lang="en-GB" sz="1200">
                <a:solidFill>
                  <a:schemeClr val="tx1"/>
                </a:solidFill>
              </a:rPr>
              <a:t> (which </a:t>
            </a:r>
            <a:r>
              <a:rPr lang="en-GB" sz="1200" u="sng">
                <a:solidFill>
                  <a:schemeClr val="tx1"/>
                </a:solidFill>
              </a:rPr>
              <a:t>increases</a:t>
            </a:r>
            <a:r>
              <a:rPr lang="en-GB" sz="1200">
                <a:solidFill>
                  <a:schemeClr val="tx1"/>
                </a:solidFill>
              </a:rPr>
              <a:t> as people move in and develop behind the defences)</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a:solidFill>
                  <a:schemeClr val="tx1"/>
                </a:solidFill>
              </a:rPr>
              <a:t>We are used to the concept of probability (likelihood) of flooding and it can be measured fairly easily.  Consequence is more difficult and our studies are enabling us to measure the risk and the value of reducing the consequence through flood risk management measures within the flood plain.  These are known as “Receptor” responses. </a:t>
            </a:r>
          </a:p>
        </p:txBody>
      </p:sp>
      <p:sp>
        <p:nvSpPr>
          <p:cNvPr id="54277" name="Rectangle 4"/>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200" kern="1200" noProof="0" dirty="0" smtClean="0">
                <a:solidFill>
                  <a:schemeClr val="tx1"/>
                </a:solidFill>
                <a:latin typeface="Arial" pitchFamily="34" charset="0"/>
                <a:ea typeface="+mn-ea"/>
                <a:cs typeface="+mn-cs"/>
              </a:rPr>
              <a:t>We’ve developed a new generation of ice sheet models, that we can use to simulate the behaviour of ice sheets under a variety of scenarios.</a:t>
            </a:r>
            <a:r>
              <a:rPr lang="en-GB" sz="1200" kern="1200" baseline="0" noProof="0" dirty="0" smtClean="0">
                <a:solidFill>
                  <a:schemeClr val="tx1"/>
                </a:solidFill>
                <a:latin typeface="Arial" pitchFamily="34" charset="0"/>
                <a:ea typeface="+mn-ea"/>
                <a:cs typeface="+mn-cs"/>
              </a:rPr>
              <a:t> This map of Greenland shows flow rates, but what is new here is the way it is mapped. The coastal areas, in particular the areas in the boxes, which are key outlet glaciers – important for holding the ice in the ice sheet – are at a much higher grid scale (spatial resolution) than the central parts of the ice sheet. This allows a better balance of understanding the interesting </a:t>
            </a:r>
            <a:r>
              <a:rPr lang="en-US" sz="1200" kern="1200" baseline="0" dirty="0" smtClean="0">
                <a:solidFill>
                  <a:schemeClr val="tx1"/>
                </a:solidFill>
                <a:latin typeface="Arial" pitchFamily="34" charset="0"/>
                <a:ea typeface="+mn-ea"/>
                <a:cs typeface="+mn-cs"/>
              </a:rPr>
              <a:t>details, whilst keeping computing resources requirements to a minimum. </a:t>
            </a:r>
            <a:endParaRPr lang="en-GB" sz="1200" kern="1200" dirty="0" smtClean="0">
              <a:solidFill>
                <a:schemeClr val="tx1"/>
              </a:solidFill>
              <a:latin typeface="Arial" pitchFamily="34" charset="0"/>
              <a:ea typeface="+mn-ea"/>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240CEA1-6698-4794-8383-B9090D364A63}" type="slidenum">
              <a:rPr lang="en-GB" smtClean="0">
                <a:latin typeface="Arial" charset="0"/>
              </a:rPr>
              <a:pPr/>
              <a:t>30</a:t>
            </a:fld>
            <a:endParaRPr lang="en-GB" smtClean="0">
              <a:latin typeface="Arial" charset="0"/>
            </a:endParaRPr>
          </a:p>
        </p:txBody>
      </p:sp>
      <p:sp>
        <p:nvSpPr>
          <p:cNvPr id="54275" name="Rectangle 2"/>
          <p:cNvSpPr>
            <a:spLocks noGrp="1" noRot="1" noChangeAspect="1" noChangeArrowheads="1" noTextEdit="1"/>
          </p:cNvSpPr>
          <p:nvPr>
            <p:ph type="sldImg"/>
          </p:nvPr>
        </p:nvSpPr>
        <p:spPr>
          <a:xfrm>
            <a:off x="1258888" y="720725"/>
            <a:ext cx="4799012" cy="3598863"/>
          </a:xfrm>
          <a:solidFill>
            <a:srgbClr val="FFFFFF"/>
          </a:solidFill>
          <a:ln/>
        </p:spPr>
      </p:sp>
      <p:sp>
        <p:nvSpPr>
          <p:cNvPr id="54276" name="Text Box 3"/>
          <p:cNvSpPr txBox="1">
            <a:spLocks/>
          </p:cNvSpPr>
          <p:nvPr/>
        </p:nvSpPr>
        <p:spPr bwMode="auto">
          <a:xfrm>
            <a:off x="989646" y="4674759"/>
            <a:ext cx="5522387" cy="3420294"/>
          </a:xfrm>
          <a:prstGeom prst="rect">
            <a:avLst/>
          </a:prstGeom>
          <a:noFill/>
          <a:ln w="12700">
            <a:noFill/>
            <a:miter lim="800000"/>
            <a:headEnd/>
            <a:tailEnd/>
          </a:ln>
        </p:spPr>
        <p:txBody>
          <a:bodyPr lIns="95375" tIns="47688" rIns="95375" bIns="47688">
            <a:spAutoFit/>
          </a:bodyPr>
          <a:lstStyle/>
          <a:p>
            <a:pPr defTabSz="954088" eaLnBrk="0" hangingPunct="0">
              <a:spcBef>
                <a:spcPct val="50000"/>
              </a:spcBef>
            </a:pPr>
            <a:r>
              <a:rPr lang="en-GB" sz="1200">
                <a:solidFill>
                  <a:schemeClr val="tx1"/>
                </a:solidFill>
              </a:rPr>
              <a:t>Moving from Flood Defence to Flood Risk Management.</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b="1">
                <a:solidFill>
                  <a:schemeClr val="tx1"/>
                </a:solidFill>
              </a:rPr>
              <a:t>Flood Risk </a:t>
            </a:r>
            <a:endParaRPr lang="en-GB" sz="1200">
              <a:solidFill>
                <a:schemeClr val="tx1"/>
              </a:solidFill>
            </a:endParaRPr>
          </a:p>
          <a:p>
            <a:pPr defTabSz="954088" eaLnBrk="0" hangingPunct="0">
              <a:spcBef>
                <a:spcPct val="50000"/>
              </a:spcBef>
            </a:pPr>
            <a:r>
              <a:rPr lang="en-GB" sz="1200">
                <a:solidFill>
                  <a:schemeClr val="tx1"/>
                </a:solidFill>
              </a:rPr>
              <a:t>=</a:t>
            </a:r>
          </a:p>
          <a:p>
            <a:pPr defTabSz="954088" eaLnBrk="0" hangingPunct="0">
              <a:spcBef>
                <a:spcPct val="50000"/>
              </a:spcBef>
            </a:pPr>
            <a:r>
              <a:rPr lang="en-GB" sz="1200" b="1">
                <a:solidFill>
                  <a:schemeClr val="tx1"/>
                </a:solidFill>
              </a:rPr>
              <a:t>Probability</a:t>
            </a:r>
            <a:r>
              <a:rPr lang="en-GB" sz="1200">
                <a:solidFill>
                  <a:schemeClr val="tx1"/>
                </a:solidFill>
              </a:rPr>
              <a:t> (which </a:t>
            </a:r>
            <a:r>
              <a:rPr lang="en-GB" sz="1200" u="sng">
                <a:solidFill>
                  <a:schemeClr val="tx1"/>
                </a:solidFill>
              </a:rPr>
              <a:t>decreases</a:t>
            </a:r>
            <a:r>
              <a:rPr lang="en-GB" sz="1200">
                <a:solidFill>
                  <a:schemeClr val="tx1"/>
                </a:solidFill>
              </a:rPr>
              <a:t> as increasingly large defences are built)</a:t>
            </a:r>
          </a:p>
          <a:p>
            <a:pPr defTabSz="954088" eaLnBrk="0" hangingPunct="0">
              <a:spcBef>
                <a:spcPct val="50000"/>
              </a:spcBef>
            </a:pPr>
            <a:r>
              <a:rPr lang="en-GB" sz="1200" b="1">
                <a:solidFill>
                  <a:schemeClr val="tx1"/>
                </a:solidFill>
              </a:rPr>
              <a:t>X</a:t>
            </a:r>
            <a:endParaRPr lang="en-GB" sz="1200">
              <a:solidFill>
                <a:schemeClr val="tx1"/>
              </a:solidFill>
            </a:endParaRPr>
          </a:p>
          <a:p>
            <a:pPr defTabSz="954088" eaLnBrk="0" hangingPunct="0">
              <a:spcBef>
                <a:spcPct val="50000"/>
              </a:spcBef>
            </a:pPr>
            <a:r>
              <a:rPr lang="en-GB" sz="1200" b="1">
                <a:solidFill>
                  <a:schemeClr val="tx1"/>
                </a:solidFill>
              </a:rPr>
              <a:t>Consequence</a:t>
            </a:r>
            <a:r>
              <a:rPr lang="en-GB" sz="1200">
                <a:solidFill>
                  <a:schemeClr val="tx1"/>
                </a:solidFill>
              </a:rPr>
              <a:t> (which </a:t>
            </a:r>
            <a:r>
              <a:rPr lang="en-GB" sz="1200" u="sng">
                <a:solidFill>
                  <a:schemeClr val="tx1"/>
                </a:solidFill>
              </a:rPr>
              <a:t>increases</a:t>
            </a:r>
            <a:r>
              <a:rPr lang="en-GB" sz="1200">
                <a:solidFill>
                  <a:schemeClr val="tx1"/>
                </a:solidFill>
              </a:rPr>
              <a:t> as people move in and develop behind the defences)</a:t>
            </a:r>
          </a:p>
          <a:p>
            <a:pPr defTabSz="954088" eaLnBrk="0" hangingPunct="0">
              <a:spcBef>
                <a:spcPct val="50000"/>
              </a:spcBef>
            </a:pPr>
            <a:endParaRPr lang="en-GB" sz="1200">
              <a:solidFill>
                <a:schemeClr val="tx1"/>
              </a:solidFill>
            </a:endParaRPr>
          </a:p>
          <a:p>
            <a:pPr defTabSz="954088" eaLnBrk="0" hangingPunct="0">
              <a:spcBef>
                <a:spcPct val="50000"/>
              </a:spcBef>
            </a:pPr>
            <a:r>
              <a:rPr lang="en-GB" sz="1200">
                <a:solidFill>
                  <a:schemeClr val="tx1"/>
                </a:solidFill>
              </a:rPr>
              <a:t>We are used to the concept of probability (likelihood) of flooding and it can be measured fairly easily.  Consequence is more difficult and our studies are enabling us to measure the risk and the value of reducing the consequence through flood risk management measures within the flood plain.  These are known as “Receptor” responses. </a:t>
            </a:r>
          </a:p>
        </p:txBody>
      </p:sp>
      <p:sp>
        <p:nvSpPr>
          <p:cNvPr id="54277" name="Rectangle 4"/>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pitchFamily="34" charset="0"/>
                <a:ea typeface="+mn-ea"/>
                <a:cs typeface="+mn-cs"/>
              </a:rPr>
              <a:t>In one of our first studies, we made the striking discovery that </a:t>
            </a:r>
            <a:r>
              <a:rPr lang="en-US" sz="1200" b="0" kern="1200" dirty="0" smtClean="0">
                <a:solidFill>
                  <a:schemeClr val="tx1"/>
                </a:solidFill>
                <a:latin typeface="Arial" pitchFamily="34" charset="0"/>
                <a:ea typeface="+mn-ea"/>
                <a:cs typeface="+mn-cs"/>
              </a:rPr>
              <a:t>it is warm water  (pink) </a:t>
            </a:r>
            <a:r>
              <a:rPr lang="en-US" sz="1200" kern="1200" dirty="0" smtClean="0">
                <a:solidFill>
                  <a:schemeClr val="tx1"/>
                </a:solidFill>
                <a:latin typeface="Arial" pitchFamily="34" charset="0"/>
                <a:ea typeface="+mn-ea"/>
                <a:cs typeface="+mn-cs"/>
              </a:rPr>
              <a:t>which is causing the majority of current ice-loss (red) from the Antarctic ice sheet.</a:t>
            </a:r>
            <a:endParaRPr lang="en-GB" sz="1200" kern="1200" dirty="0" smtClean="0">
              <a:solidFill>
                <a:schemeClr val="tx1"/>
              </a:solidFill>
              <a:latin typeface="Arial" pitchFamily="34" charset="0"/>
              <a:ea typeface="+mn-ea"/>
              <a:cs typeface="+mn-cs"/>
            </a:endParaRPr>
          </a:p>
          <a:p>
            <a:pPr eaLnBrk="1" hangingPunct="1"/>
            <a:endParaRPr lang="en-US" dirty="0" smtClean="0">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We are showing here two examples of some of the work recently done</a:t>
            </a:r>
            <a:r>
              <a:rPr lang="en-GB" baseline="0" dirty="0" smtClean="0"/>
              <a:t> in ice2sea – Hartmut Hellmer is leader of Work Package 4, and is showing work also on Antarctica, that has been recently published in </a:t>
            </a:r>
            <a:r>
              <a:rPr lang="en-GB" baseline="0" dirty="0" smtClean="0">
                <a:solidFill>
                  <a:schemeClr val="tx1"/>
                </a:solidFill>
              </a:rPr>
              <a:t>Nature</a:t>
            </a:r>
            <a:r>
              <a:rPr lang="en-GB" baseline="0" dirty="0" smtClean="0">
                <a:solidFill>
                  <a:srgbClr val="FF0000"/>
                </a:solidFill>
              </a:rPr>
              <a:t> (</a:t>
            </a:r>
            <a:r>
              <a:rPr lang="en-GB" b="0" dirty="0" smtClean="0">
                <a:solidFill>
                  <a:srgbClr val="FF0000"/>
                </a:solidFill>
                <a:latin typeface="+mn-lt"/>
                <a:hlinkClick r:id="rId3"/>
              </a:rPr>
              <a:t>http://www.nature.com/nature/journal/v485/n7397/full/nature11064.html</a:t>
            </a:r>
            <a:r>
              <a:rPr lang="en-GB" dirty="0" smtClean="0">
                <a:solidFill>
                  <a:srgbClr val="FF0000"/>
                </a:solidFill>
              </a:rPr>
              <a:t>)</a:t>
            </a:r>
            <a:endParaRPr lang="en-GB" dirty="0">
              <a:solidFill>
                <a:srgbClr val="FF0000"/>
              </a:solidFill>
            </a:endParaRPr>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31</a:t>
            </a:fld>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Arial" pitchFamily="34" charset="0"/>
                <a:ea typeface="+mn-ea"/>
                <a:cs typeface="+mn-cs"/>
              </a:rPr>
              <a:t>Remotely sensed ice stream velocities and ice sheet elevation are used to deduce Antarctic ice sheet mass balance.  It</a:t>
            </a:r>
            <a:r>
              <a:rPr lang="en-GB" sz="1200" kern="1200" baseline="0" dirty="0" smtClean="0">
                <a:solidFill>
                  <a:schemeClr val="tx1"/>
                </a:solidFill>
                <a:latin typeface="Arial" pitchFamily="34" charset="0"/>
                <a:ea typeface="+mn-ea"/>
                <a:cs typeface="+mn-cs"/>
              </a:rPr>
              <a:t> is clear that several independent techniques agree that ice is being lost from parts of the Antarctic ice sheet at a substantial rate.</a:t>
            </a:r>
            <a:r>
              <a:rPr lang="en-GB" sz="1200" kern="1200" dirty="0" smtClean="0">
                <a:solidFill>
                  <a:schemeClr val="tx1"/>
                </a:solidFill>
                <a:latin typeface="Arial" pitchFamily="34" charset="0"/>
                <a:ea typeface="+mn-ea"/>
                <a:cs typeface="+mn-cs"/>
              </a:rPr>
              <a:t/>
            </a:r>
            <a:br>
              <a:rPr lang="en-GB" sz="1200" kern="1200" dirty="0" smtClean="0">
                <a:solidFill>
                  <a:schemeClr val="tx1"/>
                </a:solidFill>
                <a:latin typeface="Arial" pitchFamily="34" charset="0"/>
                <a:ea typeface="+mn-ea"/>
                <a:cs typeface="+mn-cs"/>
              </a:rPr>
            </a:br>
            <a:endParaRPr lang="en-GB" dirty="0"/>
          </a:p>
        </p:txBody>
      </p:sp>
      <p:sp>
        <p:nvSpPr>
          <p:cNvPr id="4" name="Slide Number Placeholder 3"/>
          <p:cNvSpPr>
            <a:spLocks noGrp="1"/>
          </p:cNvSpPr>
          <p:nvPr>
            <p:ph type="sldNum" idx="10"/>
          </p:nvPr>
        </p:nvSpPr>
        <p:spPr/>
        <p:txBody>
          <a:bodyPr/>
          <a:lstStyle/>
          <a:p>
            <a:fld id="{F8827983-9B46-4DAC-9423-A486D030CDE8}"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err="1" smtClean="0">
                <a:solidFill>
                  <a:schemeClr val="tx1"/>
                </a:solidFill>
                <a:latin typeface="Arial" pitchFamily="34" charset="0"/>
                <a:ea typeface="+mn-ea"/>
                <a:cs typeface="+mn-cs"/>
              </a:rPr>
              <a:t>Hydrographic</a:t>
            </a:r>
            <a:r>
              <a:rPr lang="en-GB" sz="1200" kern="1200" dirty="0" smtClean="0">
                <a:solidFill>
                  <a:schemeClr val="tx1"/>
                </a:solidFill>
                <a:latin typeface="Arial" pitchFamily="34" charset="0"/>
                <a:ea typeface="+mn-ea"/>
                <a:cs typeface="+mn-cs"/>
              </a:rPr>
              <a:t> measurements in the eastern Amundsen Sea,</a:t>
            </a:r>
            <a:r>
              <a:rPr lang="en-GB" sz="1200" kern="1200" baseline="0" dirty="0" smtClean="0">
                <a:solidFill>
                  <a:schemeClr val="tx1"/>
                </a:solidFill>
                <a:latin typeface="Arial" pitchFamily="34" charset="0"/>
                <a:ea typeface="+mn-ea"/>
                <a:cs typeface="+mn-cs"/>
              </a:rPr>
              <a:t> an area of the ice sheet that shows rapid ice loss, indicates that warmer </a:t>
            </a:r>
            <a:r>
              <a:rPr lang="en-GB" sz="1200" kern="1200" dirty="0" smtClean="0">
                <a:solidFill>
                  <a:schemeClr val="tx1"/>
                </a:solidFill>
                <a:latin typeface="Arial" pitchFamily="34" charset="0"/>
                <a:ea typeface="+mn-ea"/>
                <a:cs typeface="+mn-cs"/>
              </a:rPr>
              <a:t>Circumpolar Deep Water (CDW) is making its way onto</a:t>
            </a:r>
            <a:r>
              <a:rPr lang="en-GB" sz="1200" kern="1200" baseline="0" dirty="0" smtClean="0">
                <a:solidFill>
                  <a:schemeClr val="tx1"/>
                </a:solidFill>
                <a:latin typeface="Arial" pitchFamily="34" charset="0"/>
                <a:ea typeface="+mn-ea"/>
                <a:cs typeface="+mn-cs"/>
              </a:rPr>
              <a:t> </a:t>
            </a:r>
            <a:r>
              <a:rPr lang="en-GB" sz="1200" kern="1200" dirty="0" smtClean="0">
                <a:solidFill>
                  <a:schemeClr val="tx1"/>
                </a:solidFill>
                <a:latin typeface="Arial" pitchFamily="34" charset="0"/>
                <a:ea typeface="+mn-ea"/>
                <a:cs typeface="+mn-cs"/>
              </a:rPr>
              <a:t>the continental shelf into Pine Island Bay.  This is the major</a:t>
            </a:r>
            <a:r>
              <a:rPr lang="en-GB" sz="1200" kern="1200" baseline="0" dirty="0" smtClean="0">
                <a:solidFill>
                  <a:schemeClr val="tx1"/>
                </a:solidFill>
                <a:latin typeface="Arial" pitchFamily="34" charset="0"/>
                <a:ea typeface="+mn-ea"/>
                <a:cs typeface="+mn-cs"/>
              </a:rPr>
              <a:t> reason for ice-loss in this part of Antarctica, and raises concerns about whether in future similar changes may occur elsewhere around the continent.</a:t>
            </a:r>
            <a:endParaRPr lang="en-GB" dirty="0"/>
          </a:p>
        </p:txBody>
      </p:sp>
      <p:sp>
        <p:nvSpPr>
          <p:cNvPr id="4" name="Slide Number Placeholder 3"/>
          <p:cNvSpPr>
            <a:spLocks noGrp="1"/>
          </p:cNvSpPr>
          <p:nvPr>
            <p:ph type="sldNum" idx="10"/>
          </p:nvPr>
        </p:nvSpPr>
        <p:spPr/>
        <p:txBody>
          <a:bodyPr/>
          <a:lstStyle/>
          <a:p>
            <a:fld id="{F8827983-9B46-4DAC-9423-A486D030CDE8}"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Arial" pitchFamily="34" charset="0"/>
                <a:ea typeface="+mn-ea"/>
                <a:cs typeface="+mn-cs"/>
              </a:rPr>
              <a:t>The mechanisms</a:t>
            </a:r>
            <a:r>
              <a:rPr lang="en-GB" sz="1200" kern="1200" baseline="0" dirty="0" smtClean="0">
                <a:solidFill>
                  <a:schemeClr val="tx1"/>
                </a:solidFill>
                <a:latin typeface="Arial" pitchFamily="34" charset="0"/>
                <a:ea typeface="+mn-ea"/>
                <a:cs typeface="+mn-cs"/>
              </a:rPr>
              <a:t> by which the ocean delivers heat to the ice sheet and causes it to melt are complex, but are captured in the most up-to-date oceanographic models run at Alfred Wegener Institute.</a:t>
            </a:r>
          </a:p>
          <a:p>
            <a:endParaRPr lang="en-GB" sz="1200" kern="1200" baseline="0" dirty="0" smtClean="0">
              <a:solidFill>
                <a:schemeClr val="tx1"/>
              </a:solidFill>
              <a:latin typeface="Arial" pitchFamily="34" charset="0"/>
              <a:ea typeface="+mn-ea"/>
              <a:cs typeface="+mn-cs"/>
            </a:endParaRPr>
          </a:p>
          <a:p>
            <a:r>
              <a:rPr lang="en-GB" sz="1200" kern="1200" dirty="0" smtClean="0">
                <a:solidFill>
                  <a:schemeClr val="tx1"/>
                </a:solidFill>
                <a:latin typeface="Arial" pitchFamily="34" charset="0"/>
                <a:ea typeface="+mn-ea"/>
                <a:cs typeface="+mn-cs"/>
              </a:rPr>
              <a:t>This shows</a:t>
            </a:r>
            <a:r>
              <a:rPr lang="en-GB" sz="1200" kern="1200" baseline="0" dirty="0" smtClean="0">
                <a:solidFill>
                  <a:schemeClr val="tx1"/>
                </a:solidFill>
                <a:latin typeface="Arial" pitchFamily="34" charset="0"/>
                <a:ea typeface="+mn-ea"/>
                <a:cs typeface="+mn-cs"/>
              </a:rPr>
              <a:t> a s</a:t>
            </a:r>
            <a:r>
              <a:rPr lang="en-GB" sz="1200" kern="1200" dirty="0" smtClean="0">
                <a:solidFill>
                  <a:schemeClr val="tx1"/>
                </a:solidFill>
                <a:latin typeface="Arial" pitchFamily="34" charset="0"/>
                <a:ea typeface="+mn-ea"/>
                <a:cs typeface="+mn-cs"/>
              </a:rPr>
              <a:t>chematic of the circulation underneath a large Antarctic ice shelf.</a:t>
            </a:r>
            <a:br>
              <a:rPr lang="en-GB" sz="1200" kern="1200" dirty="0" smtClean="0">
                <a:solidFill>
                  <a:schemeClr val="tx1"/>
                </a:solidFill>
                <a:latin typeface="Arial" pitchFamily="34" charset="0"/>
                <a:ea typeface="+mn-ea"/>
                <a:cs typeface="+mn-cs"/>
              </a:rPr>
            </a:br>
            <a:endParaRPr lang="en-GB" dirty="0"/>
          </a:p>
        </p:txBody>
      </p:sp>
      <p:sp>
        <p:nvSpPr>
          <p:cNvPr id="4" name="Slide Number Placeholder 3"/>
          <p:cNvSpPr>
            <a:spLocks noGrp="1"/>
          </p:cNvSpPr>
          <p:nvPr>
            <p:ph type="sldNum" idx="10"/>
          </p:nvPr>
        </p:nvSpPr>
        <p:spPr/>
        <p:txBody>
          <a:bodyPr/>
          <a:lstStyle/>
          <a:p>
            <a:fld id="{F8827983-9B46-4DAC-9423-A486D030CDE8}"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Arial" pitchFamily="34" charset="0"/>
                <a:ea typeface="+mn-ea"/>
                <a:cs typeface="+mn-cs"/>
              </a:rPr>
              <a:t>In the study described</a:t>
            </a:r>
            <a:r>
              <a:rPr lang="en-GB" sz="1200" kern="1200" baseline="0" dirty="0" smtClean="0">
                <a:solidFill>
                  <a:schemeClr val="tx1"/>
                </a:solidFill>
                <a:latin typeface="Arial" pitchFamily="34" charset="0"/>
                <a:ea typeface="+mn-ea"/>
                <a:cs typeface="+mn-cs"/>
              </a:rPr>
              <a:t> here, we have driven a </a:t>
            </a:r>
            <a:r>
              <a:rPr lang="en-GB" sz="1200" kern="1200" dirty="0" smtClean="0">
                <a:solidFill>
                  <a:schemeClr val="tx1"/>
                </a:solidFill>
                <a:latin typeface="Arial" pitchFamily="34" charset="0"/>
                <a:ea typeface="+mn-ea"/>
                <a:cs typeface="+mn-cs"/>
              </a:rPr>
              <a:t>Regional Ocean Circulation Model (ROCM) </a:t>
            </a:r>
            <a:r>
              <a:rPr lang="en-GB" sz="1200" kern="1200" baseline="0" dirty="0" smtClean="0">
                <a:solidFill>
                  <a:schemeClr val="tx1"/>
                </a:solidFill>
                <a:latin typeface="Arial" pitchFamily="34" charset="0"/>
                <a:ea typeface="+mn-ea"/>
                <a:cs typeface="+mn-cs"/>
              </a:rPr>
              <a:t>BRIOS (lower panels), using IPCC class global climate models for different carbon emission scenarios (upper left), that shows temperature increases (upper right)</a:t>
            </a:r>
            <a:r>
              <a:rPr lang="en-GB" sz="1200" kern="1200" dirty="0" smtClean="0">
                <a:solidFill>
                  <a:schemeClr val="tx1"/>
                </a:solidFill>
                <a:latin typeface="Arial" pitchFamily="34" charset="0"/>
                <a:ea typeface="+mn-ea"/>
                <a:cs typeface="+mn-cs"/>
              </a:rPr>
              <a:t>.    </a:t>
            </a:r>
            <a:endParaRPr lang="en-GB" dirty="0"/>
          </a:p>
        </p:txBody>
      </p:sp>
      <p:sp>
        <p:nvSpPr>
          <p:cNvPr id="4" name="Slide Number Placeholder 3"/>
          <p:cNvSpPr>
            <a:spLocks noGrp="1"/>
          </p:cNvSpPr>
          <p:nvPr>
            <p:ph type="sldNum" idx="10"/>
          </p:nvPr>
        </p:nvSpPr>
        <p:spPr/>
        <p:txBody>
          <a:bodyPr/>
          <a:lstStyle/>
          <a:p>
            <a:fld id="{F8827983-9B46-4DAC-9423-A486D030CDE8}"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Arial" pitchFamily="34" charset="0"/>
                <a:ea typeface="+mn-ea"/>
                <a:cs typeface="+mn-cs"/>
              </a:rPr>
              <a:t>Movie showing the evolution of bottom temperature in the Weddell Sea from 2050 to 2099. This</a:t>
            </a:r>
            <a:r>
              <a:rPr lang="en-GB" sz="1200" kern="1200" baseline="0" dirty="0" smtClean="0">
                <a:solidFill>
                  <a:schemeClr val="tx1"/>
                </a:solidFill>
                <a:latin typeface="Arial" pitchFamily="34" charset="0"/>
                <a:ea typeface="+mn-ea"/>
                <a:cs typeface="+mn-cs"/>
              </a:rPr>
              <a:t> shows that over time increasingly “warm” waters are moving in from the deep waters into the Weddell Sea, where an ice shelf sits. This will increase melting of the ice shelf from below. </a:t>
            </a:r>
          </a:p>
          <a:p>
            <a:r>
              <a:rPr lang="en-GB" sz="1200" kern="1200" baseline="0" dirty="0" smtClean="0">
                <a:solidFill>
                  <a:schemeClr val="tx1"/>
                </a:solidFill>
                <a:latin typeface="Arial" pitchFamily="34" charset="0"/>
                <a:ea typeface="+mn-ea"/>
                <a:cs typeface="+mn-cs"/>
              </a:rPr>
              <a:t>(Note that although these are described as warm waters, the saline waters are indeed still below zero, but are still warm enough to melt the ice they come in contact with.)</a:t>
            </a:r>
            <a:r>
              <a:rPr lang="en-GB" sz="1200" kern="1200" dirty="0" smtClean="0">
                <a:solidFill>
                  <a:schemeClr val="tx1"/>
                </a:solidFill>
                <a:latin typeface="Arial" pitchFamily="34" charset="0"/>
                <a:ea typeface="+mn-ea"/>
                <a:cs typeface="+mn-cs"/>
              </a:rPr>
              <a:t/>
            </a:r>
            <a:br>
              <a:rPr lang="en-GB" sz="1200" kern="1200" dirty="0" smtClean="0">
                <a:solidFill>
                  <a:schemeClr val="tx1"/>
                </a:solidFill>
                <a:latin typeface="Arial" pitchFamily="34" charset="0"/>
                <a:ea typeface="+mn-ea"/>
                <a:cs typeface="+mn-cs"/>
              </a:rPr>
            </a:br>
            <a:endParaRPr lang="en-GB" dirty="0"/>
          </a:p>
        </p:txBody>
      </p:sp>
      <p:sp>
        <p:nvSpPr>
          <p:cNvPr id="4" name="Slide Number Placeholder 3"/>
          <p:cNvSpPr>
            <a:spLocks noGrp="1"/>
          </p:cNvSpPr>
          <p:nvPr>
            <p:ph type="sldNum" idx="10"/>
          </p:nvPr>
        </p:nvSpPr>
        <p:spPr/>
        <p:txBody>
          <a:bodyPr/>
          <a:lstStyle/>
          <a:p>
            <a:fld id="{F8827983-9B46-4DAC-9423-A486D030CDE8}"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Arial" pitchFamily="34" charset="0"/>
                <a:ea typeface="+mn-ea"/>
                <a:cs typeface="+mn-cs"/>
              </a:rPr>
              <a:t>In response</a:t>
            </a:r>
            <a:r>
              <a:rPr lang="en-GB" sz="1200" kern="1200" baseline="0" dirty="0" smtClean="0">
                <a:solidFill>
                  <a:schemeClr val="tx1"/>
                </a:solidFill>
                <a:latin typeface="Arial" pitchFamily="34" charset="0"/>
                <a:ea typeface="+mn-ea"/>
                <a:cs typeface="+mn-cs"/>
              </a:rPr>
              <a:t> to the changing ocean condition predicted by BRIOS, we calculate the e</a:t>
            </a:r>
            <a:r>
              <a:rPr lang="en-GB" sz="1200" kern="1200" dirty="0" smtClean="0">
                <a:solidFill>
                  <a:schemeClr val="tx1"/>
                </a:solidFill>
                <a:latin typeface="Arial" pitchFamily="34" charset="0"/>
                <a:ea typeface="+mn-ea"/>
                <a:cs typeface="+mn-cs"/>
              </a:rPr>
              <a:t>volution of basal ice loss (BML) in Gt/yr (1 Gt = 10^12 kg) from the Filchner-Ronne Ice Shelf (FRIS) for different AR4-scenarios and models as a consequence of the FRIS-cavity warming.</a:t>
            </a:r>
          </a:p>
          <a:p>
            <a:endParaRPr lang="en-GB" sz="1200" kern="1200" dirty="0" smtClean="0">
              <a:solidFill>
                <a:schemeClr val="tx1"/>
              </a:solidFill>
              <a:latin typeface="Arial" pitchFamily="34" charset="0"/>
              <a:ea typeface="+mn-ea"/>
              <a:cs typeface="+mn-cs"/>
            </a:endParaRPr>
          </a:p>
          <a:p>
            <a:r>
              <a:rPr lang="en-GB" sz="1200" kern="1200" dirty="0" smtClean="0">
                <a:solidFill>
                  <a:schemeClr val="tx1"/>
                </a:solidFill>
                <a:latin typeface="Arial" pitchFamily="34" charset="0"/>
                <a:ea typeface="+mn-ea"/>
                <a:cs typeface="+mn-cs"/>
              </a:rPr>
              <a:t>The robust feature</a:t>
            </a:r>
            <a:r>
              <a:rPr lang="en-GB" sz="1200" kern="1200" baseline="0" dirty="0" smtClean="0">
                <a:solidFill>
                  <a:schemeClr val="tx1"/>
                </a:solidFill>
                <a:latin typeface="Arial" pitchFamily="34" charset="0"/>
                <a:ea typeface="+mn-ea"/>
                <a:cs typeface="+mn-cs"/>
              </a:rPr>
              <a:t> of this simulation is a rapid increase in ice-loss in the FRIS in the late 21</a:t>
            </a:r>
            <a:r>
              <a:rPr lang="en-GB" sz="1200" kern="1200" baseline="30000" dirty="0" smtClean="0">
                <a:solidFill>
                  <a:schemeClr val="tx1"/>
                </a:solidFill>
                <a:latin typeface="Arial" pitchFamily="34" charset="0"/>
                <a:ea typeface="+mn-ea"/>
                <a:cs typeface="+mn-cs"/>
              </a:rPr>
              <a:t>st</a:t>
            </a:r>
            <a:r>
              <a:rPr lang="en-GB" sz="1200" kern="1200" baseline="0" dirty="0" smtClean="0">
                <a:solidFill>
                  <a:schemeClr val="tx1"/>
                </a:solidFill>
                <a:latin typeface="Arial" pitchFamily="34" charset="0"/>
                <a:ea typeface="+mn-ea"/>
                <a:cs typeface="+mn-cs"/>
              </a:rPr>
              <a:t> Century.  It occurs in both models, and both scenarios.  No similar change occurs around the rest of Antarctica.</a:t>
            </a:r>
            <a:r>
              <a:rPr lang="en-GB" sz="1200" kern="1200" dirty="0" smtClean="0">
                <a:solidFill>
                  <a:schemeClr val="tx1"/>
                </a:solidFill>
                <a:latin typeface="Arial" pitchFamily="34" charset="0"/>
                <a:ea typeface="+mn-ea"/>
                <a:cs typeface="+mn-cs"/>
              </a:rPr>
              <a:t/>
            </a:r>
            <a:br>
              <a:rPr lang="en-GB" sz="1200" kern="1200" dirty="0" smtClean="0">
                <a:solidFill>
                  <a:schemeClr val="tx1"/>
                </a:solidFill>
                <a:latin typeface="Arial" pitchFamily="34" charset="0"/>
                <a:ea typeface="+mn-ea"/>
                <a:cs typeface="+mn-cs"/>
              </a:rPr>
            </a:br>
            <a:endParaRPr lang="en-GB" dirty="0"/>
          </a:p>
        </p:txBody>
      </p:sp>
      <p:sp>
        <p:nvSpPr>
          <p:cNvPr id="4" name="Slide Number Placeholder 3"/>
          <p:cNvSpPr>
            <a:spLocks noGrp="1"/>
          </p:cNvSpPr>
          <p:nvPr>
            <p:ph type="sldNum" idx="10"/>
          </p:nvPr>
        </p:nvSpPr>
        <p:spPr/>
        <p:txBody>
          <a:bodyPr/>
          <a:lstStyle/>
          <a:p>
            <a:fld id="{F8827983-9B46-4DAC-9423-A486D030CDE8}"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Arial" pitchFamily="34" charset="0"/>
                <a:ea typeface="+mn-ea"/>
                <a:cs typeface="+mn-cs"/>
              </a:rPr>
              <a:t>Those changes in ice-loss are the result of changes in the ocean water</a:t>
            </a:r>
            <a:r>
              <a:rPr lang="en-GB" sz="1200" kern="1200" baseline="0" dirty="0" smtClean="0">
                <a:solidFill>
                  <a:schemeClr val="tx1"/>
                </a:solidFill>
                <a:latin typeface="Arial" pitchFamily="34" charset="0"/>
                <a:ea typeface="+mn-ea"/>
                <a:cs typeface="+mn-cs"/>
              </a:rPr>
              <a:t> masses reaching the ice as shown by these model results. </a:t>
            </a:r>
            <a:endParaRPr lang="en-GB" dirty="0"/>
          </a:p>
        </p:txBody>
      </p:sp>
      <p:sp>
        <p:nvSpPr>
          <p:cNvPr id="4" name="Slide Number Placeholder 3"/>
          <p:cNvSpPr>
            <a:spLocks noGrp="1"/>
          </p:cNvSpPr>
          <p:nvPr>
            <p:ph type="sldNum" idx="10"/>
          </p:nvPr>
        </p:nvSpPr>
        <p:spPr/>
        <p:txBody>
          <a:bodyPr/>
          <a:lstStyle/>
          <a:p>
            <a:fld id="{F8827983-9B46-4DAC-9423-A486D030CDE8}"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Arial" pitchFamily="34" charset="0"/>
                <a:ea typeface="+mn-ea"/>
                <a:cs typeface="+mn-cs"/>
              </a:rPr>
              <a:t>The fundamental</a:t>
            </a:r>
            <a:r>
              <a:rPr lang="en-GB" sz="1200" kern="1200" baseline="0" dirty="0" smtClean="0">
                <a:solidFill>
                  <a:schemeClr val="tx1"/>
                </a:solidFill>
                <a:latin typeface="Arial" pitchFamily="34" charset="0"/>
                <a:ea typeface="+mn-ea"/>
                <a:cs typeface="+mn-cs"/>
              </a:rPr>
              <a:t> cause of the changes we have identified is in the way that winds and sea-ice affect the rate at which warm ocean water is drawn onto the ice continental shelf.</a:t>
            </a:r>
          </a:p>
          <a:p>
            <a:endParaRPr lang="en-GB" sz="1200" kern="1200" baseline="0" dirty="0" smtClean="0">
              <a:solidFill>
                <a:schemeClr val="tx1"/>
              </a:solidFill>
              <a:latin typeface="Arial" pitchFamily="34" charset="0"/>
              <a:ea typeface="+mn-ea"/>
              <a:cs typeface="+mn-cs"/>
            </a:endParaRPr>
          </a:p>
          <a:p>
            <a:r>
              <a:rPr lang="en-GB" sz="1200" kern="1200" dirty="0" smtClean="0">
                <a:solidFill>
                  <a:schemeClr val="tx1"/>
                </a:solidFill>
                <a:latin typeface="Arial" pitchFamily="34" charset="0"/>
                <a:ea typeface="+mn-ea"/>
                <a:cs typeface="+mn-cs"/>
              </a:rPr>
              <a:t>Evolution of sea ice volume (upper) and surface stress (wind, middle) for the </a:t>
            </a:r>
            <a:r>
              <a:rPr lang="en-GB" sz="1200" kern="1200" dirty="0" err="1" smtClean="0">
                <a:solidFill>
                  <a:schemeClr val="tx1"/>
                </a:solidFill>
                <a:latin typeface="Arial" pitchFamily="34" charset="0"/>
                <a:ea typeface="+mn-ea"/>
                <a:cs typeface="+mn-cs"/>
              </a:rPr>
              <a:t>southeastern</a:t>
            </a:r>
            <a:r>
              <a:rPr lang="en-GB" sz="1200" kern="1200" dirty="0" smtClean="0">
                <a:solidFill>
                  <a:schemeClr val="tx1"/>
                </a:solidFill>
                <a:latin typeface="Arial" pitchFamily="34" charset="0"/>
                <a:ea typeface="+mn-ea"/>
                <a:cs typeface="+mn-cs"/>
              </a:rPr>
              <a:t> Weddell Sea (Filchner Trough) compared with the FRIS-BML (similar to slide 37).</a:t>
            </a:r>
            <a:br>
              <a:rPr lang="en-GB" sz="1200" kern="1200" dirty="0" smtClean="0">
                <a:solidFill>
                  <a:schemeClr val="tx1"/>
                </a:solidFill>
                <a:latin typeface="Arial" pitchFamily="34" charset="0"/>
                <a:ea typeface="+mn-ea"/>
                <a:cs typeface="+mn-cs"/>
              </a:rPr>
            </a:br>
            <a:endParaRPr lang="en-GB" dirty="0"/>
          </a:p>
        </p:txBody>
      </p:sp>
      <p:sp>
        <p:nvSpPr>
          <p:cNvPr id="4" name="Slide Number Placeholder 3"/>
          <p:cNvSpPr>
            <a:spLocks noGrp="1"/>
          </p:cNvSpPr>
          <p:nvPr>
            <p:ph type="sldNum" idx="10"/>
          </p:nvPr>
        </p:nvSpPr>
        <p:spPr/>
        <p:txBody>
          <a:bodyPr/>
          <a:lstStyle/>
          <a:p>
            <a:fld id="{F8827983-9B46-4DAC-9423-A486D030CDE8}"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Arial" pitchFamily="34" charset="0"/>
                <a:ea typeface="+mn-ea"/>
                <a:cs typeface="+mn-cs"/>
              </a:rPr>
              <a:t>Schematic of the processes controlling today (left) and in the 2070 (right) the circulation on the southern Weddell Sea continental shelf. The sea ice currently present will no longer be able to hold back the warm circumpolar</a:t>
            </a:r>
            <a:r>
              <a:rPr lang="en-GB" sz="1200" kern="1200" baseline="0" dirty="0" smtClean="0">
                <a:solidFill>
                  <a:schemeClr val="tx1"/>
                </a:solidFill>
                <a:latin typeface="Arial" pitchFamily="34" charset="0"/>
                <a:ea typeface="+mn-ea"/>
                <a:cs typeface="+mn-cs"/>
              </a:rPr>
              <a:t> waters from entering the cavity below the ice shelf, due to the reduced salinity (the vertical arrow from the front of the ice shelf to the high point of the sea bed) caused by less sea ice being formed. These warm waters will then increase the melting of the ice shelf, eventually causing it’s break up into icebergs, and eventual retreat to the grounding line (where the ice meets the sea floor), or beyond. </a:t>
            </a:r>
            <a:endParaRPr lang="en-GB" dirty="0"/>
          </a:p>
        </p:txBody>
      </p:sp>
      <p:sp>
        <p:nvSpPr>
          <p:cNvPr id="4" name="Slide Number Placeholder 3"/>
          <p:cNvSpPr>
            <a:spLocks noGrp="1"/>
          </p:cNvSpPr>
          <p:nvPr>
            <p:ph type="sldNum" idx="10"/>
          </p:nvPr>
        </p:nvSpPr>
        <p:spPr/>
        <p:txBody>
          <a:bodyPr/>
          <a:lstStyle/>
          <a:p>
            <a:fld id="{F8827983-9B46-4DAC-9423-A486D030CDE8}"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Arial" pitchFamily="34" charset="0"/>
                <a:ea typeface="+mn-ea"/>
                <a:cs typeface="+mn-cs"/>
              </a:rPr>
              <a:t>The model results still need more</a:t>
            </a:r>
            <a:r>
              <a:rPr lang="en-GB" sz="1200" kern="1200" baseline="0" dirty="0" smtClean="0">
                <a:solidFill>
                  <a:schemeClr val="tx1"/>
                </a:solidFill>
                <a:latin typeface="Arial" pitchFamily="34" charset="0"/>
                <a:ea typeface="+mn-ea"/>
                <a:cs typeface="+mn-cs"/>
              </a:rPr>
              <a:t> </a:t>
            </a:r>
            <a:r>
              <a:rPr lang="en-GB" sz="1200" kern="1200" dirty="0" smtClean="0">
                <a:solidFill>
                  <a:schemeClr val="tx1"/>
                </a:solidFill>
                <a:latin typeface="Arial" pitchFamily="34" charset="0"/>
                <a:ea typeface="+mn-ea"/>
                <a:cs typeface="+mn-cs"/>
              </a:rPr>
              <a:t>validation, and as a baseline future monitoring AWI have planned to establish </a:t>
            </a:r>
            <a:r>
              <a:rPr lang="en-GB" sz="1200" kern="1200" dirty="0" err="1" smtClean="0">
                <a:solidFill>
                  <a:schemeClr val="tx1"/>
                </a:solidFill>
                <a:latin typeface="Arial" pitchFamily="34" charset="0"/>
                <a:ea typeface="+mn-ea"/>
                <a:cs typeface="+mn-cs"/>
              </a:rPr>
              <a:t>hydrographic</a:t>
            </a:r>
            <a:r>
              <a:rPr lang="en-GB" sz="1200" kern="1200" dirty="0" smtClean="0">
                <a:solidFill>
                  <a:schemeClr val="tx1"/>
                </a:solidFill>
                <a:latin typeface="Arial" pitchFamily="34" charset="0"/>
                <a:ea typeface="+mn-ea"/>
                <a:cs typeface="+mn-cs"/>
              </a:rPr>
              <a:t> measurements and moorings</a:t>
            </a:r>
            <a:r>
              <a:rPr lang="en-GB" sz="1200" kern="1200" baseline="0" dirty="0" smtClean="0">
                <a:solidFill>
                  <a:schemeClr val="tx1"/>
                </a:solidFill>
                <a:latin typeface="Arial" pitchFamily="34" charset="0"/>
                <a:ea typeface="+mn-ea"/>
                <a:cs typeface="+mn-cs"/>
              </a:rPr>
              <a:t> </a:t>
            </a:r>
            <a:r>
              <a:rPr lang="en-GB" sz="1200" kern="1200" dirty="0" smtClean="0">
                <a:solidFill>
                  <a:schemeClr val="tx1"/>
                </a:solidFill>
                <a:latin typeface="Arial" pitchFamily="34" charset="0"/>
                <a:ea typeface="+mn-ea"/>
                <a:cs typeface="+mn-cs"/>
              </a:rPr>
              <a:t>in the </a:t>
            </a:r>
            <a:r>
              <a:rPr lang="en-GB" sz="1200" kern="1200" dirty="0" err="1" smtClean="0">
                <a:solidFill>
                  <a:schemeClr val="tx1"/>
                </a:solidFill>
                <a:latin typeface="Arial" pitchFamily="34" charset="0"/>
                <a:ea typeface="+mn-ea"/>
                <a:cs typeface="+mn-cs"/>
              </a:rPr>
              <a:t>southeastern</a:t>
            </a:r>
            <a:r>
              <a:rPr lang="en-GB" sz="1200" kern="1200" dirty="0" smtClean="0">
                <a:solidFill>
                  <a:schemeClr val="tx1"/>
                </a:solidFill>
                <a:latin typeface="Arial" pitchFamily="34" charset="0"/>
                <a:ea typeface="+mn-ea"/>
                <a:cs typeface="+mn-cs"/>
              </a:rPr>
              <a:t> Weddell Sea for the </a:t>
            </a:r>
            <a:r>
              <a:rPr lang="en-GB" sz="1200" kern="1200" dirty="0" err="1" smtClean="0">
                <a:solidFill>
                  <a:schemeClr val="tx1"/>
                </a:solidFill>
                <a:latin typeface="Arial" pitchFamily="34" charset="0"/>
                <a:ea typeface="+mn-ea"/>
                <a:cs typeface="+mn-cs"/>
              </a:rPr>
              <a:t>PolarStern</a:t>
            </a:r>
            <a:r>
              <a:rPr lang="en-GB" sz="1200" kern="1200" dirty="0" smtClean="0">
                <a:solidFill>
                  <a:schemeClr val="tx1"/>
                </a:solidFill>
                <a:latin typeface="Arial" pitchFamily="34" charset="0"/>
                <a:ea typeface="+mn-ea"/>
                <a:cs typeface="+mn-cs"/>
              </a:rPr>
              <a:t> cruise</a:t>
            </a:r>
            <a:r>
              <a:rPr lang="en-GB" sz="1200" kern="1200" baseline="0" dirty="0" smtClean="0">
                <a:solidFill>
                  <a:schemeClr val="tx1"/>
                </a:solidFill>
                <a:latin typeface="Arial" pitchFamily="34" charset="0"/>
                <a:ea typeface="+mn-ea"/>
                <a:cs typeface="+mn-cs"/>
              </a:rPr>
              <a:t> in </a:t>
            </a:r>
            <a:r>
              <a:rPr lang="en-GB" sz="1200" kern="1200" dirty="0" smtClean="0">
                <a:solidFill>
                  <a:schemeClr val="tx1"/>
                </a:solidFill>
                <a:latin typeface="Arial" pitchFamily="34" charset="0"/>
                <a:ea typeface="+mn-ea"/>
                <a:cs typeface="+mn-cs"/>
              </a:rPr>
              <a:t>2014.  This will allow us to see if and</a:t>
            </a:r>
            <a:r>
              <a:rPr lang="en-GB" sz="1200" kern="1200" baseline="0" dirty="0" smtClean="0">
                <a:solidFill>
                  <a:schemeClr val="tx1"/>
                </a:solidFill>
                <a:latin typeface="Arial" pitchFamily="34" charset="0"/>
                <a:ea typeface="+mn-ea"/>
                <a:cs typeface="+mn-cs"/>
              </a:rPr>
              <a:t> when predicted changes begin to occur.</a:t>
            </a:r>
          </a:p>
          <a:p>
            <a:endParaRPr lang="en-GB" dirty="0"/>
          </a:p>
        </p:txBody>
      </p:sp>
      <p:sp>
        <p:nvSpPr>
          <p:cNvPr id="4" name="Slide Number Placeholder 3"/>
          <p:cNvSpPr>
            <a:spLocks noGrp="1"/>
          </p:cNvSpPr>
          <p:nvPr>
            <p:ph type="sldNum" idx="10"/>
          </p:nvPr>
        </p:nvSpPr>
        <p:spPr/>
        <p:txBody>
          <a:bodyPr/>
          <a:lstStyle/>
          <a:p>
            <a:fld id="{F8827983-9B46-4DAC-9423-A486D030CDE8}"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a:t>
            </a:r>
            <a:r>
              <a:rPr lang="en-GB" baseline="0" dirty="0" smtClean="0"/>
              <a:t> </a:t>
            </a:r>
            <a:r>
              <a:rPr lang="en-GB" baseline="0" dirty="0" err="1" smtClean="0"/>
              <a:t>PolarStern</a:t>
            </a:r>
            <a:r>
              <a:rPr lang="en-GB" baseline="0" dirty="0" smtClean="0"/>
              <a:t> is AWI’s icebreaker ship, which was used to gather the data presented here from cruises in the Southern Ocean.)</a:t>
            </a:r>
            <a:endParaRPr lang="en-GB" dirty="0"/>
          </a:p>
        </p:txBody>
      </p:sp>
      <p:sp>
        <p:nvSpPr>
          <p:cNvPr id="4" name="Slide Number Placeholder 3"/>
          <p:cNvSpPr>
            <a:spLocks noGrp="1"/>
          </p:cNvSpPr>
          <p:nvPr>
            <p:ph type="sldNum" idx="10"/>
          </p:nvPr>
        </p:nvSpPr>
        <p:spPr/>
        <p:txBody>
          <a:bodyPr/>
          <a:lstStyle/>
          <a:p>
            <a:fld id="{F8827983-9B46-4DAC-9423-A486D030CDE8}"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32933D4E-4168-4C8E-AE60-5DFD92DD9F86}" type="slidenum">
              <a:rPr lang="en-GB" smtClean="0"/>
              <a:pPr/>
              <a:t>43</a:t>
            </a:fld>
            <a:endParaRPr lang="en-GB" smtClean="0"/>
          </a:p>
        </p:txBody>
      </p:sp>
      <p:sp>
        <p:nvSpPr>
          <p:cNvPr id="62467" name="Rectangle 2"/>
          <p:cNvSpPr>
            <a:spLocks noGrp="1" noRot="1" noChangeAspect="1" noChangeArrowheads="1" noTextEdit="1"/>
          </p:cNvSpPr>
          <p:nvPr>
            <p:ph type="sldImg"/>
          </p:nvPr>
        </p:nvSpPr>
        <p:spPr>
          <a:xfrm>
            <a:off x="1258888" y="720725"/>
            <a:ext cx="4797425" cy="3598863"/>
          </a:xfrm>
          <a:ln/>
        </p:spPr>
      </p:sp>
      <p:sp>
        <p:nvSpPr>
          <p:cNvPr id="62468" name="Rectangle 3"/>
          <p:cNvSpPr>
            <a:spLocks noGrp="1" noChangeArrowheads="1"/>
          </p:cNvSpPr>
          <p:nvPr>
            <p:ph type="body" idx="1"/>
          </p:nvPr>
        </p:nvSpPr>
        <p:spPr>
          <a:noFill/>
          <a:ln/>
        </p:spPr>
        <p:txBody>
          <a:bodyPr/>
          <a:lstStyle/>
          <a:p>
            <a:pPr eaLnBrk="1" hangingPunct="1"/>
            <a:r>
              <a:rPr lang="en-GB" noProof="0" dirty="0" smtClean="0"/>
              <a:t>Frank Pattyn is</a:t>
            </a:r>
            <a:r>
              <a:rPr lang="en-GB" baseline="0" noProof="0" dirty="0" smtClean="0"/>
              <a:t> the Work Package 2 leader, and is presenting work that is soon to be published on modelling of Greenland’s outlet glaciers.</a:t>
            </a:r>
            <a:endParaRPr lang="en-GB" noProof="0"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Recent measurements using</a:t>
            </a:r>
            <a:r>
              <a:rPr lang="en-GB" baseline="0" dirty="0" smtClean="0"/>
              <a:t> a satellite that measures the mass of ice in the ice sheets shows increasing rates of ice-loss from Greenland and Antarctica.  However satellites can only measure present changes; prediction of future changes requires ice sheet models that are based on understanding of the underlying physics.</a:t>
            </a:r>
            <a:endParaRPr lang="en-GB" dirty="0"/>
          </a:p>
        </p:txBody>
      </p:sp>
      <p:sp>
        <p:nvSpPr>
          <p:cNvPr id="4" name="Slide Number Placeholder 3"/>
          <p:cNvSpPr>
            <a:spLocks noGrp="1"/>
          </p:cNvSpPr>
          <p:nvPr>
            <p:ph type="sldNum" sz="quarter" idx="10"/>
          </p:nvPr>
        </p:nvSpPr>
        <p:spPr/>
        <p:txBody>
          <a:bodyPr/>
          <a:lstStyle/>
          <a:p>
            <a:fld id="{27BE12F9-91F3-43BF-9CF5-0C59528AEC23}" type="slidenum">
              <a:rPr lang="en-GB" smtClean="0"/>
              <a:pPr/>
              <a:t>44</a:t>
            </a:fld>
            <a:endParaRPr lang="en-GB"/>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There</a:t>
            </a:r>
            <a:r>
              <a:rPr lang="en-GB" baseline="0" dirty="0" smtClean="0"/>
              <a:t> are several processes that need to be captured in those models.</a:t>
            </a:r>
          </a:p>
          <a:p>
            <a:endParaRPr lang="en-GB" baseline="0" dirty="0" smtClean="0"/>
          </a:p>
          <a:p>
            <a:r>
              <a:rPr lang="en-GB" baseline="0" dirty="0" smtClean="0"/>
              <a:t>Around the Antarctic Peninsula ice-shelf retreat has driven ice-sheet loss…</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45</a:t>
            </a:fld>
            <a:endParaRPr lang="en-GB"/>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Greenland</a:t>
            </a:r>
            <a:r>
              <a:rPr lang="en-GB" baseline="0" dirty="0" smtClean="0"/>
              <a:t> similar processes involving marine-terminating glaciers has led to glacier acceleration and ice loss in recent years.</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46</a:t>
            </a:fld>
            <a:endParaRPr lang="en-GB"/>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Individual glaciers have shown large variability (speed up or</a:t>
            </a:r>
            <a:r>
              <a:rPr lang="en-GB" baseline="0" dirty="0" smtClean="0"/>
              <a:t> </a:t>
            </a:r>
            <a:r>
              <a:rPr lang="en-GB" dirty="0" smtClean="0"/>
              <a:t>slow down).</a:t>
            </a:r>
            <a:r>
              <a:rPr lang="en-GB" baseline="0" dirty="0" smtClean="0"/>
              <a:t>  For projections, a good k</a:t>
            </a:r>
            <a:r>
              <a:rPr lang="en-GB" dirty="0" smtClean="0"/>
              <a:t>nowledge of glacier geometry (basal topography) is crucial, and</a:t>
            </a:r>
            <a:r>
              <a:rPr lang="en-GB" baseline="0" dirty="0" smtClean="0"/>
              <a:t> it is e</a:t>
            </a:r>
            <a:r>
              <a:rPr lang="en-GB" dirty="0" smtClean="0"/>
              <a:t>ssential to have models that capture the small-scale changes.  This complex picture</a:t>
            </a:r>
            <a:r>
              <a:rPr lang="en-GB" baseline="0" dirty="0" smtClean="0"/>
              <a:t> shows that nearby glaciers may have quite different rates of change, and this may change between different time-periods.</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47</a:t>
            </a:fld>
            <a:endParaRPr lang="en-GB"/>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Ice2sea has recently</a:t>
            </a:r>
            <a:r>
              <a:rPr lang="en-GB" baseline="0" dirty="0" smtClean="0"/>
              <a:t> developed the most sophisticated models to capture those high-resolution changes.  These models correctly capture present rates of ice flow (data (a) vs. model </a:t>
            </a:r>
            <a:r>
              <a:rPr lang="en-GB" baseline="0" smtClean="0"/>
              <a:t>(b) results </a:t>
            </a:r>
            <a:r>
              <a:rPr lang="en-GB" baseline="0" dirty="0" smtClean="0"/>
              <a:t>on </a:t>
            </a:r>
            <a:r>
              <a:rPr lang="en-GB" baseline="0" smtClean="0"/>
              <a:t>right panels.)</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48</a:t>
            </a:fld>
            <a:endParaRPr lang="en-GB"/>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Ice2sea</a:t>
            </a:r>
            <a:r>
              <a:rPr lang="en-GB" baseline="0" dirty="0" smtClean="0"/>
              <a:t> has studied several of the most significant glaciers in some detail, to ensure that the detailed dynamics of such glacier can be captured in the large-scale models.</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49</a:t>
            </a:fld>
            <a:endParaRPr lang="en-GB"/>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aseline="0" dirty="0" smtClean="0"/>
              <a:t>The aim of this work package has been to express this picture and all these processes in mathematical terms. </a:t>
            </a:r>
            <a:r>
              <a:rPr lang="en-GB" dirty="0" smtClean="0"/>
              <a:t>The key processes</a:t>
            </a:r>
            <a:r>
              <a:rPr lang="en-GB" baseline="0" dirty="0" smtClean="0"/>
              <a:t> that ice2sea seeks to capture in models are associated with the interaction of the glaciers and oceans. </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50</a:t>
            </a:fld>
            <a:endParaRPr lang="en-GB"/>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Many</a:t>
            </a:r>
            <a:r>
              <a:rPr lang="en-GB" baseline="0" dirty="0" smtClean="0"/>
              <a:t> of these processes can now be represent in the mathematical descriptions encoded in the models.</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51</a:t>
            </a:fld>
            <a:endParaRPr lang="en-GB"/>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Specific</a:t>
            </a:r>
            <a:r>
              <a:rPr lang="en-GB" baseline="0" dirty="0" smtClean="0"/>
              <a:t> focus has been placed on identifying representative glaciers, and establishing projections for these - initially in isolation, but for later incorporation in the continental-scale models. These projections represent ice-loss from four key glaciers, for a variety of atmospheric emission scenarios.</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52</a:t>
            </a:fld>
            <a:endParaRPr lang="en-GB"/>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Another activity that has been led</a:t>
            </a:r>
            <a:r>
              <a:rPr lang="en-GB" baseline="0" dirty="0" smtClean="0"/>
              <a:t> by ice2sea, but which involves researchers from many countries, is model intercomparison.  This is akin to the activities being undertaken on Global Climate Models within the IPCC community.  It seeks to establish benchmarks against which new models can be tested.  Some models are highlighted as performing differently to others!</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53</a:t>
            </a:fld>
            <a:endParaRPr lang="en-GB"/>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Ice2sea will contribute to</a:t>
            </a:r>
            <a:r>
              <a:rPr lang="en-GB" baseline="0" dirty="0" smtClean="0"/>
              <a:t> improved understanding in the 2012 development of the upcoming IPCC report.</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54</a:t>
            </a:fld>
            <a:endParaRPr lang="en-GB"/>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55</a:t>
            </a:fld>
            <a:endParaRPr lang="en-GB"/>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pPr defTabSz="912813"/>
            <a:fld id="{D5B16BF6-921F-4701-935B-15174CA1E5BB}" type="slidenum">
              <a:rPr lang="en-GB" smtClean="0">
                <a:latin typeface="Arial" charset="0"/>
              </a:rPr>
              <a:pPr defTabSz="912813"/>
              <a:t>56</a:t>
            </a:fld>
            <a:endParaRPr lang="en-GB" smtClean="0">
              <a:latin typeface="Arial" charset="0"/>
            </a:endParaRPr>
          </a:p>
        </p:txBody>
      </p:sp>
      <p:sp>
        <p:nvSpPr>
          <p:cNvPr id="33795" name="Rectangle 2"/>
          <p:cNvSpPr>
            <a:spLocks noGrp="1" noRot="1" noChangeAspect="1" noChangeArrowheads="1" noTextEdit="1"/>
          </p:cNvSpPr>
          <p:nvPr>
            <p:ph type="sldImg"/>
          </p:nvPr>
        </p:nvSpPr>
        <p:spPr>
          <a:xfrm>
            <a:off x="1257300" y="720725"/>
            <a:ext cx="4802188" cy="3600450"/>
          </a:xfrm>
          <a:solidFill>
            <a:srgbClr val="FFFFFF"/>
          </a:solidFill>
          <a:ln/>
        </p:spPr>
      </p:sp>
      <p:sp>
        <p:nvSpPr>
          <p:cNvPr id="33796" name="Rectangle 3"/>
          <p:cNvSpPr>
            <a:spLocks noGrp="1" noChangeArrowheads="1"/>
          </p:cNvSpPr>
          <p:nvPr>
            <p:ph type="body" idx="1"/>
          </p:nvPr>
        </p:nvSpPr>
        <p:spPr>
          <a:xfrm>
            <a:off x="975475" y="4561838"/>
            <a:ext cx="5364252" cy="4319234"/>
          </a:xfrm>
          <a:solidFill>
            <a:srgbClr val="FFFFFF"/>
          </a:solidFill>
          <a:ln>
            <a:solidFill>
              <a:srgbClr val="000000"/>
            </a:solidFill>
          </a:ln>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GB" sz="1200" kern="1200" noProof="0" dirty="0" smtClean="0">
                <a:solidFill>
                  <a:schemeClr val="tx1"/>
                </a:solidFill>
                <a:latin typeface="Arial" pitchFamily="34" charset="0"/>
                <a:ea typeface="+mn-ea"/>
                <a:cs typeface="+mn-cs"/>
              </a:rPr>
              <a:t>The important thing is how we’re putting all these elements of knowledge together (those shown in this</a:t>
            </a:r>
            <a:r>
              <a:rPr lang="en-GB" sz="1200" kern="1200" baseline="0" noProof="0" dirty="0" smtClean="0">
                <a:solidFill>
                  <a:schemeClr val="tx1"/>
                </a:solidFill>
                <a:latin typeface="Arial" pitchFamily="34" charset="0"/>
                <a:ea typeface="+mn-ea"/>
                <a:cs typeface="+mn-cs"/>
              </a:rPr>
              <a:t> presentation, and all the other components of ice2sea’s work. </a:t>
            </a:r>
          </a:p>
          <a:p>
            <a:pPr marL="0" marR="0" indent="0" algn="l" defTabSz="914400" rtl="0" eaLnBrk="0" fontAlgn="base" latinLnBrk="0" hangingPunct="0">
              <a:lnSpc>
                <a:spcPct val="100000"/>
              </a:lnSpc>
              <a:spcBef>
                <a:spcPct val="0"/>
              </a:spcBef>
              <a:spcAft>
                <a:spcPct val="0"/>
              </a:spcAft>
              <a:buClrTx/>
              <a:buSzTx/>
              <a:buFontTx/>
              <a:buNone/>
              <a:tabLst/>
              <a:defRPr/>
            </a:pPr>
            <a:r>
              <a:rPr lang="en-GB" sz="1200" kern="1200" noProof="0" dirty="0" smtClean="0">
                <a:solidFill>
                  <a:schemeClr val="tx1"/>
                </a:solidFill>
                <a:latin typeface="Arial" pitchFamily="34" charset="0"/>
                <a:ea typeface="+mn-ea"/>
                <a:cs typeface="+mn-cs"/>
              </a:rPr>
              <a:t>The modelling approach we have developed could only have been created</a:t>
            </a:r>
            <a:r>
              <a:rPr lang="en-GB" sz="1200" kern="1200" baseline="0" noProof="0" dirty="0" smtClean="0">
                <a:solidFill>
                  <a:schemeClr val="tx1"/>
                </a:solidFill>
                <a:latin typeface="Arial" pitchFamily="34" charset="0"/>
                <a:ea typeface="+mn-ea"/>
                <a:cs typeface="+mn-cs"/>
              </a:rPr>
              <a:t> </a:t>
            </a:r>
            <a:r>
              <a:rPr lang="en-GB" sz="1200" kern="1200" noProof="0" dirty="0" smtClean="0">
                <a:solidFill>
                  <a:schemeClr val="tx1"/>
                </a:solidFill>
                <a:latin typeface="Arial" pitchFamily="34" charset="0"/>
                <a:ea typeface="+mn-ea"/>
                <a:cs typeface="+mn-cs"/>
              </a:rPr>
              <a:t>through such a programme as ice2sea, since it involves an end-to-end approach.  For the first time, it will allow us to make projections of ice-sheet change, based on individual emissions scenarios, that account for all the major factors.</a:t>
            </a:r>
          </a:p>
          <a:p>
            <a:pPr marL="0" marR="0" indent="0" algn="l" defTabSz="914400" rtl="0" eaLnBrk="0" fontAlgn="base" latinLnBrk="0" hangingPunct="0">
              <a:lnSpc>
                <a:spcPct val="100000"/>
              </a:lnSpc>
              <a:spcBef>
                <a:spcPct val="0"/>
              </a:spcBef>
              <a:spcAft>
                <a:spcPct val="0"/>
              </a:spcAft>
              <a:buClrTx/>
              <a:buSzTx/>
              <a:buFontTx/>
              <a:buNone/>
              <a:tabLst/>
              <a:defRPr/>
            </a:pPr>
            <a:endParaRPr lang="en-GB" sz="1200" kern="1200" dirty="0" smtClean="0">
              <a:solidFill>
                <a:schemeClr val="tx1"/>
              </a:solidFill>
              <a:latin typeface="Arial" pitchFamily="34" charset="0"/>
              <a:ea typeface="+mn-ea"/>
              <a:cs typeface="+mn-cs"/>
            </a:endParaRPr>
          </a:p>
          <a:p>
            <a:pPr>
              <a:spcBef>
                <a:spcPct val="0"/>
              </a:spcBef>
            </a:pPr>
            <a:endParaRPr lang="en-US" sz="1900" b="1" dirty="0" smtClean="0">
              <a:solidFill>
                <a:schemeClr val="tx2"/>
              </a:solidFill>
              <a:latin typeface="Arial"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D61149B8-0605-4B70-8B17-5F4F4919587D}" type="slidenum">
              <a:rPr lang="en-GB" smtClean="0"/>
              <a:pPr/>
              <a:t>57</a:t>
            </a:fld>
            <a:endParaRPr lang="en-GB" smtClean="0"/>
          </a:p>
        </p:txBody>
      </p:sp>
      <p:sp>
        <p:nvSpPr>
          <p:cNvPr id="28675" name="Rectangle 2"/>
          <p:cNvSpPr>
            <a:spLocks noGrp="1" noRot="1" noChangeAspect="1" noChangeArrowheads="1" noTextEdit="1"/>
          </p:cNvSpPr>
          <p:nvPr>
            <p:ph type="sldImg"/>
          </p:nvPr>
        </p:nvSpPr>
        <p:spPr>
          <a:xfrm>
            <a:off x="1255713" y="720725"/>
            <a:ext cx="4803775" cy="360203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b="0" kern="1200" dirty="0" smtClean="0">
                <a:solidFill>
                  <a:schemeClr val="tx1"/>
                </a:solidFill>
                <a:latin typeface="Arial" pitchFamily="34" charset="0"/>
                <a:ea typeface="+mn-ea"/>
                <a:cs typeface="+mn-cs"/>
              </a:rPr>
              <a:t>Before that, just a sneak preview of some work that is hot off the press, and has not yet been submitted for peer-review, but about which I’m excited to talk.</a:t>
            </a:r>
          </a:p>
          <a:p>
            <a:r>
              <a:rPr lang="en-GB" sz="1200" kern="1200" dirty="0" smtClean="0">
                <a:solidFill>
                  <a:schemeClr val="tx1"/>
                </a:solidFill>
                <a:latin typeface="Arial" pitchFamily="34" charset="0"/>
                <a:ea typeface="+mn-ea"/>
                <a:cs typeface="+mn-cs"/>
              </a:rPr>
              <a:t>Earlier on, I suggested that sea-level rise around the world is currently not uniform. Here, we have been looking at the major factor that causes that pattern, and here are our predictions for a high scenario of sea-level rise.  Roughly-speaking the Pacific islands get it worst.  Europe does OK.</a:t>
            </a:r>
          </a:p>
          <a:p>
            <a:pPr algn="just"/>
            <a:endParaRPr lang="en-GB" sz="1400" b="1" i="1" dirty="0" smtClean="0">
              <a:solidFill>
                <a:srgbClr val="5F5F5F"/>
              </a:solidFill>
              <a:latin typeface="Helvetica" charset="0"/>
              <a:cs typeface="Times New Roman" pitchFamily="18"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shows key</a:t>
            </a:r>
            <a:r>
              <a:rPr lang="en-GB" baseline="0" dirty="0" smtClean="0"/>
              <a:t> dates for the remainder of the project (which is funded until November 2013). </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58</a:t>
            </a:fld>
            <a:endParaRPr lang="en-GB"/>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If you have any questions on this presentation or anything on the project</a:t>
            </a:r>
            <a:r>
              <a:rPr lang="en-GB" baseline="0" dirty="0" smtClean="0"/>
              <a:t> or sea-level rise in general, please contact the Programme Manager Elaina Ford, who will either answer your query or put you in touch with the most appropriate person to do so. Email at ice2sea@bas.ac.uk, phone +44(0)1223 221 453.</a:t>
            </a:r>
            <a:endParaRPr lang="en-GB" baseline="0" smtClean="0"/>
          </a:p>
          <a:p>
            <a:endParaRPr lang="en-GB" baseline="0" dirty="0" smtClean="0"/>
          </a:p>
          <a:p>
            <a:r>
              <a:rPr lang="en-GB" baseline="0" dirty="0" smtClean="0"/>
              <a:t>See www.ice2sea.eu for further details. </a:t>
            </a:r>
            <a:endParaRPr lang="en-GB" dirty="0"/>
          </a:p>
        </p:txBody>
      </p:sp>
      <p:sp>
        <p:nvSpPr>
          <p:cNvPr id="4" name="Slide Number Placeholder 3"/>
          <p:cNvSpPr>
            <a:spLocks noGrp="1"/>
          </p:cNvSpPr>
          <p:nvPr>
            <p:ph type="sldNum" sz="quarter" idx="10"/>
          </p:nvPr>
        </p:nvSpPr>
        <p:spPr/>
        <p:txBody>
          <a:bodyPr/>
          <a:lstStyle/>
          <a:p>
            <a:pPr>
              <a:defRPr/>
            </a:pPr>
            <a:fld id="{8FA0885A-0561-46D9-A580-6286965EAD73}" type="slidenum">
              <a:rPr lang="en-GB" smtClean="0"/>
              <a:pPr>
                <a:defRPr/>
              </a:pPr>
              <a:t>59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11"/>
          <p:cNvPicPr>
            <a:picLocks noChangeAspect="1" noChangeArrowheads="1"/>
          </p:cNvPicPr>
          <p:nvPr userDrawn="1"/>
        </p:nvPicPr>
        <p:blipFill>
          <a:blip r:embed="rId2" cstate="screen"/>
          <a:stretch>
            <a:fillRect/>
          </a:stretch>
        </p:blipFill>
        <p:spPr bwMode="auto">
          <a:xfrm>
            <a:off x="0" y="0"/>
            <a:ext cx="9144000" cy="6858000"/>
          </a:xfrm>
          <a:prstGeom prst="rect">
            <a:avLst/>
          </a:prstGeom>
          <a:noFill/>
          <a:ln w="12700">
            <a:noFill/>
            <a:miter lim="800000"/>
            <a:headEnd/>
            <a:tailEnd/>
          </a:ln>
        </p:spPr>
      </p:pic>
      <p:sp>
        <p:nvSpPr>
          <p:cNvPr id="7" name="Subtitle 2"/>
          <p:cNvSpPr>
            <a:spLocks noGrp="1"/>
          </p:cNvSpPr>
          <p:nvPr>
            <p:ph type="subTitle" idx="1"/>
          </p:nvPr>
        </p:nvSpPr>
        <p:spPr>
          <a:xfrm>
            <a:off x="1331640" y="5157192"/>
            <a:ext cx="6400800" cy="1495420"/>
          </a:xfrm>
          <a:prstGeom prst="rect">
            <a:avLst/>
          </a:prstGeom>
        </p:spPr>
        <p:txBody>
          <a:bodyPr/>
          <a:lstStyle>
            <a:lvl1pPr marL="0" indent="0" algn="ctr">
              <a:buNone/>
              <a:defRPr>
                <a:solidFill>
                  <a:srgbClr val="0033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8" name="Picture 7" descr="FP7-gen-RGBtransparent.png"/>
          <p:cNvPicPr>
            <a:picLocks noChangeAspect="1"/>
          </p:cNvPicPr>
          <p:nvPr userDrawn="1"/>
        </p:nvPicPr>
        <p:blipFill>
          <a:blip r:embed="rId3" cstate="screen"/>
          <a:srcRect/>
          <a:stretch>
            <a:fillRect/>
          </a:stretch>
        </p:blipFill>
        <p:spPr bwMode="auto">
          <a:xfrm>
            <a:off x="8244409" y="6127768"/>
            <a:ext cx="899592" cy="730232"/>
          </a:xfrm>
          <a:prstGeom prst="rect">
            <a:avLst/>
          </a:prstGeom>
          <a:noFill/>
          <a:ln w="9525">
            <a:noFill/>
            <a:miter lim="800000"/>
            <a:headEnd/>
            <a:tailEnd/>
          </a:ln>
        </p:spPr>
      </p:pic>
      <p:pic>
        <p:nvPicPr>
          <p:cNvPr id="9" name="Picture 8" descr="eu_flag.jpg"/>
          <p:cNvPicPr>
            <a:picLocks noChangeAspect="1"/>
          </p:cNvPicPr>
          <p:nvPr userDrawn="1"/>
        </p:nvPicPr>
        <p:blipFill>
          <a:blip r:embed="rId4" cstate="screen"/>
          <a:srcRect/>
          <a:stretch>
            <a:fillRect/>
          </a:stretch>
        </p:blipFill>
        <p:spPr bwMode="auto">
          <a:xfrm>
            <a:off x="-1" y="6165305"/>
            <a:ext cx="1019025" cy="692696"/>
          </a:xfrm>
          <a:prstGeom prst="rect">
            <a:avLst/>
          </a:prstGeom>
          <a:noFill/>
          <a:ln w="9525">
            <a:noFill/>
            <a:miter lim="800000"/>
            <a:headEnd/>
            <a:tailEnd/>
          </a:ln>
        </p:spPr>
      </p:pic>
      <p:sp>
        <p:nvSpPr>
          <p:cNvPr id="12" name="Title 1"/>
          <p:cNvSpPr>
            <a:spLocks noGrp="1"/>
          </p:cNvSpPr>
          <p:nvPr>
            <p:ph type="ctrTitle"/>
          </p:nvPr>
        </p:nvSpPr>
        <p:spPr>
          <a:xfrm>
            <a:off x="827584" y="260648"/>
            <a:ext cx="7629524" cy="1255711"/>
          </a:xfrm>
          <a:prstGeom prst="rect">
            <a:avLst/>
          </a:prstGeom>
        </p:spPr>
        <p:txBody>
          <a:bodyPr anchor="ctr">
            <a:normAutofit/>
          </a:bodyPr>
          <a:lstStyle>
            <a:lvl1pPr algn="ctr">
              <a:defRPr sz="3200" b="1"/>
            </a:lvl1pPr>
          </a:lstStyle>
          <a:p>
            <a:r>
              <a:rPr lang="en-US" dirty="0" smtClean="0"/>
              <a:t>Click to edit Master title style</a:t>
            </a:r>
            <a:endParaRPr lang="en-GB" dirty="0"/>
          </a:p>
        </p:txBody>
      </p:sp>
      <p:pic>
        <p:nvPicPr>
          <p:cNvPr id="13" name="Picture 12" descr="ice2sea-logo.png"/>
          <p:cNvPicPr>
            <a:picLocks noChangeAspect="1"/>
          </p:cNvPicPr>
          <p:nvPr userDrawn="1"/>
        </p:nvPicPr>
        <p:blipFill>
          <a:blip r:embed="rId5" cstate="screen"/>
          <a:stretch>
            <a:fillRect/>
          </a:stretch>
        </p:blipFill>
        <p:spPr>
          <a:xfrm>
            <a:off x="2267744" y="1772816"/>
            <a:ext cx="4450057" cy="2833881"/>
          </a:xfrm>
          <a:prstGeom prst="rect">
            <a:avLst/>
          </a:prstGeom>
        </p:spPr>
      </p:pic>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screen">
            <a:lum/>
          </a:blip>
          <a:srcRect/>
          <a:stretch>
            <a:fillRect l="-15000" r="-1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a:prstGeom prst="rect">
            <a:avLst/>
          </a:prstGeom>
        </p:spPr>
        <p:txBody>
          <a:bodyPr anchor="b">
            <a:normAutofit/>
          </a:bodyPr>
          <a:lstStyle>
            <a:lvl1pPr marL="0" indent="0">
              <a:buNone/>
              <a:defRPr sz="2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hoto layout ice2sea">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424936" cy="720080"/>
          </a:xfrm>
        </p:spPr>
        <p:txBody>
          <a:bodyPr/>
          <a:lstStyle>
            <a:lvl1pPr>
              <a:defRPr>
                <a:latin typeface="+mj-lt"/>
              </a:defRPr>
            </a:lvl1pPr>
          </a:lstStyle>
          <a:p>
            <a:r>
              <a:rPr lang="en-US" dirty="0" smtClean="0"/>
              <a:t>Click to edit Master title style</a:t>
            </a:r>
            <a:endParaRPr lang="en-GB" dirty="0"/>
          </a:p>
        </p:txBody>
      </p:sp>
      <p:sp>
        <p:nvSpPr>
          <p:cNvPr id="5" name="Text Placeholder 4"/>
          <p:cNvSpPr>
            <a:spLocks noGrp="1"/>
          </p:cNvSpPr>
          <p:nvPr>
            <p:ph type="body" sz="quarter" idx="10"/>
          </p:nvPr>
        </p:nvSpPr>
        <p:spPr>
          <a:xfrm>
            <a:off x="3419872" y="5733256"/>
            <a:ext cx="5616624" cy="432048"/>
          </a:xfrm>
        </p:spPr>
        <p:txBody>
          <a:bodyPr>
            <a:normAutofit/>
          </a:bodyPr>
          <a:lstStyle>
            <a:lvl1pPr algn="r">
              <a:buNone/>
              <a:defRPr sz="1800">
                <a:solidFill>
                  <a:schemeClr val="bg1"/>
                </a:solidFill>
              </a:defRPr>
            </a:lvl1pPr>
          </a:lstStyle>
          <a:p>
            <a:pPr lvl="0"/>
            <a:r>
              <a:rPr lang="en-US" dirty="0" smtClean="0"/>
              <a:t>Click to edit Master text styles</a:t>
            </a:r>
            <a:endParaRPr lang="en-GB" dirty="0"/>
          </a:p>
        </p:txBody>
      </p:sp>
      <p:cxnSp>
        <p:nvCxnSpPr>
          <p:cNvPr id="7" name="Straight Connector 6"/>
          <p:cNvCxnSpPr/>
          <p:nvPr userDrawn="1"/>
        </p:nvCxnSpPr>
        <p:spPr bwMode="auto">
          <a:xfrm>
            <a:off x="0" y="6093296"/>
            <a:ext cx="9144000" cy="0"/>
          </a:xfrm>
          <a:prstGeom prst="line">
            <a:avLst/>
          </a:prstGeom>
          <a:noFill/>
          <a:ln w="9525" cap="flat" cmpd="sng" algn="ctr">
            <a:noFill/>
            <a:prstDash val="solid"/>
            <a:round/>
            <a:headEnd type="none" w="med" len="med"/>
            <a:tailEnd type="none" w="med" len="med"/>
          </a:ln>
          <a:effectLst/>
        </p:spPr>
      </p:cxnSp>
      <p:cxnSp>
        <p:nvCxnSpPr>
          <p:cNvPr id="11" name="Straight Connector 10"/>
          <p:cNvCxnSpPr/>
          <p:nvPr userDrawn="1"/>
        </p:nvCxnSpPr>
        <p:spPr bwMode="auto">
          <a:xfrm>
            <a:off x="0" y="6165304"/>
            <a:ext cx="9144000" cy="0"/>
          </a:xfrm>
          <a:prstGeom prst="line">
            <a:avLst/>
          </a:prstGeom>
          <a:noFill/>
          <a:ln w="9525" cap="flat" cmpd="sng" algn="ctr">
            <a:solidFill>
              <a:schemeClr val="bg1">
                <a:lumMod val="65000"/>
              </a:schemeClr>
            </a:solidFill>
            <a:prstDash val="solid"/>
            <a:round/>
            <a:headEnd type="none" w="med" len="med"/>
            <a:tailEnd type="none" w="med" len="med"/>
          </a:ln>
          <a:effectLst/>
        </p:spPr>
      </p:cxnSp>
      <p:sp>
        <p:nvSpPr>
          <p:cNvPr id="13" name="Picture Placeholder 12"/>
          <p:cNvSpPr>
            <a:spLocks noGrp="1"/>
          </p:cNvSpPr>
          <p:nvPr>
            <p:ph type="pic" sz="quarter" idx="11"/>
          </p:nvPr>
        </p:nvSpPr>
        <p:spPr>
          <a:xfrm>
            <a:off x="0" y="0"/>
            <a:ext cx="9144000" cy="6165850"/>
          </a:xfrm>
        </p:spPr>
        <p:txBody>
          <a:bodyPr/>
          <a:lstStyle/>
          <a:p>
            <a:endParaRPr lang="en-GB"/>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4"/>
          <p:cNvSpPr>
            <a:spLocks noGrp="1"/>
          </p:cNvSpPr>
          <p:nvPr>
            <p:ph type="title"/>
          </p:nvPr>
        </p:nvSpPr>
        <p:spPr>
          <a:xfrm>
            <a:off x="251520" y="188640"/>
            <a:ext cx="8424936" cy="706090"/>
          </a:xfrm>
        </p:spPr>
        <p:txBody>
          <a:bodyPr/>
          <a:lstStyle/>
          <a:p>
            <a:r>
              <a:rPr lang="en-US" smtClean="0"/>
              <a:t>Click to edit Master title style</a:t>
            </a:r>
            <a:endParaRPr lang="en-GB"/>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124744"/>
            <a:ext cx="8497639" cy="4536281"/>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itle 4"/>
          <p:cNvSpPr>
            <a:spLocks noGrp="1"/>
          </p:cNvSpPr>
          <p:nvPr>
            <p:ph type="title"/>
          </p:nvPr>
        </p:nvSpPr>
        <p:spPr>
          <a:xfrm>
            <a:off x="251520" y="188640"/>
            <a:ext cx="8424936" cy="706090"/>
          </a:xfrm>
        </p:spPr>
        <p:txBody>
          <a:bodyPr/>
          <a:lstStyle/>
          <a:p>
            <a:r>
              <a:rPr lang="en-US" smtClean="0"/>
              <a:t>Click to edit Master title style</a:t>
            </a:r>
            <a:endParaRPr lang="en-GB"/>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1268760"/>
            <a:ext cx="4244107" cy="446427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44008" y="1268760"/>
            <a:ext cx="4249167" cy="439226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Date Placeholder 4"/>
          <p:cNvSpPr>
            <a:spLocks noGrp="1"/>
          </p:cNvSpPr>
          <p:nvPr>
            <p:ph type="dt" sz="half" idx="10"/>
          </p:nvPr>
        </p:nvSpPr>
        <p:spPr>
          <a:xfrm>
            <a:off x="5795963" y="6021388"/>
            <a:ext cx="3097212" cy="476250"/>
          </a:xfrm>
          <a:prstGeom prst="rect">
            <a:avLst/>
          </a:prstGeom>
        </p:spPr>
        <p:txBody>
          <a:bodyPr/>
          <a:lstStyle>
            <a:lvl1pPr>
              <a:defRPr/>
            </a:lvl1pPr>
          </a:lstStyle>
          <a:p>
            <a:pPr>
              <a:defRPr/>
            </a:pPr>
            <a:endParaRPr lang="en-GB"/>
          </a:p>
        </p:txBody>
      </p:sp>
      <p:sp>
        <p:nvSpPr>
          <p:cNvPr id="6" name="Title 1"/>
          <p:cNvSpPr txBox="1">
            <a:spLocks/>
          </p:cNvSpPr>
          <p:nvPr userDrawn="1"/>
        </p:nvSpPr>
        <p:spPr>
          <a:xfrm>
            <a:off x="323528" y="260648"/>
            <a:ext cx="8424936" cy="706090"/>
          </a:xfrm>
          <a:prstGeom prst="rect">
            <a:avLst/>
          </a:prstGeom>
        </p:spPr>
        <p:txBody>
          <a:bodyPr vert="horz" lIns="91440" tIns="45720" rIns="91440" bIns="45720" rtlCol="0" anchor="ctr">
            <a:normAutofit/>
          </a:bodyPr>
          <a:lstStyle>
            <a:lvl1pPr>
              <a:defRPr>
                <a:latin typeface="+mj-lt"/>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0" cap="none" spc="0" normalizeH="0" baseline="0" noProof="0" smtClean="0">
                <a:ln>
                  <a:noFill/>
                </a:ln>
                <a:solidFill>
                  <a:srgbClr val="003366"/>
                </a:solidFill>
                <a:effectLst/>
                <a:uLnTx/>
                <a:uFillTx/>
                <a:latin typeface="+mj-lt"/>
                <a:ea typeface="+mj-ea"/>
                <a:cs typeface="+mj-cs"/>
              </a:rPr>
              <a:t>Click to edit Master title style</a:t>
            </a:r>
            <a:endParaRPr kumimoji="0" lang="en-GB" sz="3000" b="1" i="0" u="none" strike="noStrike" kern="0" cap="none" spc="0" normalizeH="0" baseline="0" noProof="0" dirty="0">
              <a:ln>
                <a:noFill/>
              </a:ln>
              <a:solidFill>
                <a:srgbClr val="003366"/>
              </a:solidFill>
              <a:effectLst/>
              <a:uLnTx/>
              <a:uFillTx/>
              <a:latin typeface="+mj-lt"/>
              <a:ea typeface="+mj-ea"/>
              <a:cs typeface="+mj-cs"/>
            </a:endParaRP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lvl1pPr>
              <a:defRPr sz="2800"/>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Date Placeholder 6"/>
          <p:cNvSpPr>
            <a:spLocks noGrp="1"/>
          </p:cNvSpPr>
          <p:nvPr>
            <p:ph type="dt" sz="half" idx="10"/>
          </p:nvPr>
        </p:nvSpPr>
        <p:spPr>
          <a:xfrm>
            <a:off x="5795963" y="6021388"/>
            <a:ext cx="3097212" cy="476250"/>
          </a:xfrm>
          <a:prstGeom prst="rect">
            <a:avLst/>
          </a:prstGeom>
        </p:spPr>
        <p:txBody>
          <a:bodyPr/>
          <a:lstStyle>
            <a:lvl1pPr>
              <a:defRPr>
                <a:latin typeface="+mn-lt"/>
              </a:defRPr>
            </a:lvl1pPr>
          </a:lstStyle>
          <a:p>
            <a:pPr>
              <a:defRPr/>
            </a:pPr>
            <a:endParaRPr lang="en-GB" dirty="0"/>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dirty="0" smtClean="0"/>
              <a:t>Click to edit Master title style</a:t>
            </a:r>
            <a:endParaRPr lang="en-GB" dirty="0"/>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dirty="0" smtClean="0"/>
              <a:t>Click to edit Master title style</a:t>
            </a:r>
            <a:endParaRPr lang="en-GB"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C:\DATA\DGV\Grants bids\EU-FP7-2008 Sea Level\logo\logo2.png"/>
          <p:cNvPicPr>
            <a:picLocks noChangeAspect="1" noChangeArrowheads="1"/>
          </p:cNvPicPr>
          <p:nvPr userDrawn="1"/>
        </p:nvPicPr>
        <p:blipFill>
          <a:blip r:embed="rId12" cstate="screen">
            <a:lum contrast="20000"/>
          </a:blip>
          <a:srcRect/>
          <a:stretch>
            <a:fillRect/>
          </a:stretch>
        </p:blipFill>
        <p:spPr bwMode="auto">
          <a:xfrm>
            <a:off x="8131478" y="6237312"/>
            <a:ext cx="905018" cy="576064"/>
          </a:xfrm>
          <a:prstGeom prst="rect">
            <a:avLst/>
          </a:prstGeom>
          <a:noFill/>
          <a:effectLst>
            <a:outerShdw blurRad="50800" dist="38100" dir="2700000" algn="tl" rotWithShape="0">
              <a:schemeClr val="tx1">
                <a:alpha val="40000"/>
              </a:schemeClr>
            </a:outerShdw>
          </a:effectLst>
        </p:spPr>
      </p:pic>
      <p:pic>
        <p:nvPicPr>
          <p:cNvPr id="10" name="Picture 8" descr="FP7-gen-RGBtransparent.png"/>
          <p:cNvPicPr>
            <a:picLocks noChangeAspect="1"/>
          </p:cNvPicPr>
          <p:nvPr userDrawn="1"/>
        </p:nvPicPr>
        <p:blipFill>
          <a:blip r:embed="rId13" cstate="screen"/>
          <a:srcRect/>
          <a:stretch>
            <a:fillRect/>
          </a:stretch>
        </p:blipFill>
        <p:spPr bwMode="auto">
          <a:xfrm>
            <a:off x="970385" y="6237312"/>
            <a:ext cx="649287" cy="527050"/>
          </a:xfrm>
          <a:prstGeom prst="rect">
            <a:avLst/>
          </a:prstGeom>
          <a:noFill/>
          <a:ln w="9525">
            <a:noFill/>
            <a:miter lim="800000"/>
            <a:headEnd/>
            <a:tailEnd/>
          </a:ln>
        </p:spPr>
      </p:pic>
      <p:pic>
        <p:nvPicPr>
          <p:cNvPr id="11" name="Picture 9" descr="eu_flag.jpg"/>
          <p:cNvPicPr>
            <a:picLocks noChangeAspect="1"/>
          </p:cNvPicPr>
          <p:nvPr userDrawn="1"/>
        </p:nvPicPr>
        <p:blipFill>
          <a:blip r:embed="rId14" cstate="screen"/>
          <a:srcRect/>
          <a:stretch>
            <a:fillRect/>
          </a:stretch>
        </p:blipFill>
        <p:spPr bwMode="auto">
          <a:xfrm>
            <a:off x="91554" y="6237312"/>
            <a:ext cx="808038" cy="549275"/>
          </a:xfrm>
          <a:prstGeom prst="rect">
            <a:avLst/>
          </a:prstGeom>
          <a:noFill/>
          <a:ln w="9525">
            <a:noFill/>
            <a:miter lim="800000"/>
            <a:headEnd/>
            <a:tailEnd/>
          </a:ln>
        </p:spPr>
      </p:pic>
      <p:sp>
        <p:nvSpPr>
          <p:cNvPr id="12" name="TextBox 11"/>
          <p:cNvSpPr txBox="1"/>
          <p:nvPr userDrawn="1"/>
        </p:nvSpPr>
        <p:spPr>
          <a:xfrm>
            <a:off x="3131840" y="6309320"/>
            <a:ext cx="2736850" cy="338138"/>
          </a:xfrm>
          <a:prstGeom prst="rect">
            <a:avLst/>
          </a:prstGeom>
          <a:noFill/>
        </p:spPr>
        <p:txBody>
          <a:bodyPr>
            <a:spAutoFit/>
          </a:bodyPr>
          <a:lstStyle/>
          <a:p>
            <a:pPr algn="ctr">
              <a:defRPr/>
            </a:pPr>
            <a:r>
              <a:rPr lang="en-GB" sz="1600" dirty="0">
                <a:solidFill>
                  <a:schemeClr val="tx1">
                    <a:lumMod val="65000"/>
                    <a:lumOff val="35000"/>
                  </a:schemeClr>
                </a:solidFill>
                <a:latin typeface="+mn-lt"/>
              </a:rPr>
              <a:t>www.ice2sea.eu</a:t>
            </a:r>
            <a:endParaRPr lang="en-GB" dirty="0">
              <a:solidFill>
                <a:schemeClr val="tx1">
                  <a:lumMod val="65000"/>
                  <a:lumOff val="35000"/>
                </a:schemeClr>
              </a:solidFill>
              <a:latin typeface="+mn-lt"/>
            </a:endParaRPr>
          </a:p>
        </p:txBody>
      </p:sp>
      <p:sp>
        <p:nvSpPr>
          <p:cNvPr id="14" name="Title Placeholder 13"/>
          <p:cNvSpPr>
            <a:spLocks noGrp="1"/>
          </p:cNvSpPr>
          <p:nvPr>
            <p:ph type="title"/>
          </p:nvPr>
        </p:nvSpPr>
        <p:spPr>
          <a:xfrm>
            <a:off x="251520" y="188640"/>
            <a:ext cx="8424936" cy="706090"/>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15" name="Text Placeholder 14"/>
          <p:cNvSpPr>
            <a:spLocks noGrp="1"/>
          </p:cNvSpPr>
          <p:nvPr>
            <p:ph type="body" idx="1"/>
          </p:nvPr>
        </p:nvSpPr>
        <p:spPr>
          <a:xfrm>
            <a:off x="251520" y="1124744"/>
            <a:ext cx="8435280" cy="500141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 bg1="lt1" tx1="dk1" bg2="lt2" tx2="dk2" accent1="accent1" accent2="accent2" accent3="accent3" accent4="accent4" accent5="accent5" accent6="accent6" hlink="hlink" folHlink="folHlink"/>
  <p:sldLayoutIdLst>
    <p:sldLayoutId id="2147484033" r:id="rId1"/>
    <p:sldLayoutId id="2147484035" r:id="rId2"/>
    <p:sldLayoutId id="2147484045" r:id="rId3"/>
    <p:sldLayoutId id="2147484038" r:id="rId4"/>
    <p:sldLayoutId id="2147484034" r:id="rId5"/>
    <p:sldLayoutId id="2147484036" r:id="rId6"/>
    <p:sldLayoutId id="2147484037" r:id="rId7"/>
    <p:sldLayoutId id="2147484039" r:id="rId8"/>
    <p:sldLayoutId id="2147484040" r:id="rId9"/>
    <p:sldLayoutId id="2147484041" r:id="rId10"/>
  </p:sldLayoutIdLst>
  <p:transition spd="slow">
    <p:fade/>
  </p:transition>
  <p:txStyles>
    <p:titleStyle>
      <a:lvl1pPr algn="l" rtl="0" eaLnBrk="0" fontAlgn="base" hangingPunct="0">
        <a:spcBef>
          <a:spcPct val="0"/>
        </a:spcBef>
        <a:spcAft>
          <a:spcPct val="0"/>
        </a:spcAft>
        <a:defRPr sz="3000" b="1">
          <a:solidFill>
            <a:srgbClr val="003366"/>
          </a:solidFill>
          <a:latin typeface="+mj-lt"/>
          <a:ea typeface="+mj-ea"/>
          <a:cs typeface="+mj-cs"/>
        </a:defRPr>
      </a:lvl1pPr>
      <a:lvl2pPr algn="l" rtl="0" eaLnBrk="0" fontAlgn="base" hangingPunct="0">
        <a:spcBef>
          <a:spcPct val="0"/>
        </a:spcBef>
        <a:spcAft>
          <a:spcPct val="0"/>
        </a:spcAft>
        <a:defRPr sz="3000" b="1">
          <a:solidFill>
            <a:srgbClr val="003366"/>
          </a:solidFill>
          <a:latin typeface="Tahoma" pitchFamily="34" charset="0"/>
        </a:defRPr>
      </a:lvl2pPr>
      <a:lvl3pPr algn="l" rtl="0" eaLnBrk="0" fontAlgn="base" hangingPunct="0">
        <a:spcBef>
          <a:spcPct val="0"/>
        </a:spcBef>
        <a:spcAft>
          <a:spcPct val="0"/>
        </a:spcAft>
        <a:defRPr sz="3000" b="1">
          <a:solidFill>
            <a:srgbClr val="003366"/>
          </a:solidFill>
          <a:latin typeface="Tahoma" pitchFamily="34" charset="0"/>
        </a:defRPr>
      </a:lvl3pPr>
      <a:lvl4pPr algn="l" rtl="0" eaLnBrk="0" fontAlgn="base" hangingPunct="0">
        <a:spcBef>
          <a:spcPct val="0"/>
        </a:spcBef>
        <a:spcAft>
          <a:spcPct val="0"/>
        </a:spcAft>
        <a:defRPr sz="3000" b="1">
          <a:solidFill>
            <a:srgbClr val="003366"/>
          </a:solidFill>
          <a:latin typeface="Tahoma" pitchFamily="34" charset="0"/>
        </a:defRPr>
      </a:lvl4pPr>
      <a:lvl5pPr algn="l" rtl="0" eaLnBrk="0" fontAlgn="base" hangingPunct="0">
        <a:spcBef>
          <a:spcPct val="0"/>
        </a:spcBef>
        <a:spcAft>
          <a:spcPct val="0"/>
        </a:spcAft>
        <a:defRPr sz="3000" b="1">
          <a:solidFill>
            <a:srgbClr val="003366"/>
          </a:solidFill>
          <a:latin typeface="Tahoma" pitchFamily="34" charset="0"/>
        </a:defRPr>
      </a:lvl5pPr>
      <a:lvl6pPr marL="457200" algn="l" rtl="0" fontAlgn="base">
        <a:spcBef>
          <a:spcPct val="0"/>
        </a:spcBef>
        <a:spcAft>
          <a:spcPct val="0"/>
        </a:spcAft>
        <a:defRPr sz="2800" b="1">
          <a:solidFill>
            <a:srgbClr val="003366"/>
          </a:solidFill>
          <a:latin typeface="Arial" pitchFamily="34" charset="0"/>
        </a:defRPr>
      </a:lvl6pPr>
      <a:lvl7pPr marL="914400" algn="l" rtl="0" fontAlgn="base">
        <a:spcBef>
          <a:spcPct val="0"/>
        </a:spcBef>
        <a:spcAft>
          <a:spcPct val="0"/>
        </a:spcAft>
        <a:defRPr sz="2800" b="1">
          <a:solidFill>
            <a:srgbClr val="003366"/>
          </a:solidFill>
          <a:latin typeface="Arial" pitchFamily="34" charset="0"/>
        </a:defRPr>
      </a:lvl7pPr>
      <a:lvl8pPr marL="1371600" algn="l" rtl="0" fontAlgn="base">
        <a:spcBef>
          <a:spcPct val="0"/>
        </a:spcBef>
        <a:spcAft>
          <a:spcPct val="0"/>
        </a:spcAft>
        <a:defRPr sz="2800" b="1">
          <a:solidFill>
            <a:srgbClr val="003366"/>
          </a:solidFill>
          <a:latin typeface="Arial" pitchFamily="34" charset="0"/>
        </a:defRPr>
      </a:lvl8pPr>
      <a:lvl9pPr marL="1828800" algn="l" rtl="0" fontAlgn="base">
        <a:spcBef>
          <a:spcPct val="0"/>
        </a:spcBef>
        <a:spcAft>
          <a:spcPct val="0"/>
        </a:spcAft>
        <a:defRPr sz="2800" b="1">
          <a:solidFill>
            <a:srgbClr val="003366"/>
          </a:solidFill>
          <a:latin typeface="Arial"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18" Type="http://schemas.openxmlformats.org/officeDocument/2006/relationships/image" Target="../media/image59.gif"/><Relationship Id="rId26" Type="http://schemas.openxmlformats.org/officeDocument/2006/relationships/image" Target="../media/image67.png"/><Relationship Id="rId3" Type="http://schemas.openxmlformats.org/officeDocument/2006/relationships/image" Target="../media/image44.jpeg"/><Relationship Id="rId21" Type="http://schemas.openxmlformats.org/officeDocument/2006/relationships/image" Target="../media/image62.png"/><Relationship Id="rId7" Type="http://schemas.openxmlformats.org/officeDocument/2006/relationships/image" Target="../media/image48.jpeg"/><Relationship Id="rId12" Type="http://schemas.openxmlformats.org/officeDocument/2006/relationships/image" Target="../media/image53.png"/><Relationship Id="rId17" Type="http://schemas.openxmlformats.org/officeDocument/2006/relationships/image" Target="../media/image58.gif"/><Relationship Id="rId25" Type="http://schemas.openxmlformats.org/officeDocument/2006/relationships/image" Target="../media/image66.jpeg"/><Relationship Id="rId2" Type="http://schemas.openxmlformats.org/officeDocument/2006/relationships/notesSlide" Target="../notesSlides/notesSlide26.xml"/><Relationship Id="rId16" Type="http://schemas.openxmlformats.org/officeDocument/2006/relationships/image" Target="../media/image57.jpeg"/><Relationship Id="rId20" Type="http://schemas.openxmlformats.org/officeDocument/2006/relationships/image" Target="../media/image61.jpeg"/><Relationship Id="rId1" Type="http://schemas.openxmlformats.org/officeDocument/2006/relationships/slideLayout" Target="../slideLayouts/slideLayout5.xml"/><Relationship Id="rId6" Type="http://schemas.openxmlformats.org/officeDocument/2006/relationships/image" Target="../media/image47.jpeg"/><Relationship Id="rId11" Type="http://schemas.openxmlformats.org/officeDocument/2006/relationships/image" Target="../media/image52.jpeg"/><Relationship Id="rId24" Type="http://schemas.openxmlformats.org/officeDocument/2006/relationships/image" Target="../media/image65.png"/><Relationship Id="rId5" Type="http://schemas.openxmlformats.org/officeDocument/2006/relationships/image" Target="../media/image46.png"/><Relationship Id="rId15" Type="http://schemas.openxmlformats.org/officeDocument/2006/relationships/image" Target="../media/image56.png"/><Relationship Id="rId23" Type="http://schemas.openxmlformats.org/officeDocument/2006/relationships/image" Target="../media/image64.jpeg"/><Relationship Id="rId10" Type="http://schemas.openxmlformats.org/officeDocument/2006/relationships/image" Target="../media/image51.png"/><Relationship Id="rId19" Type="http://schemas.openxmlformats.org/officeDocument/2006/relationships/image" Target="../media/image60.jpeg"/><Relationship Id="rId4" Type="http://schemas.openxmlformats.org/officeDocument/2006/relationships/image" Target="../media/image45.png"/><Relationship Id="rId9" Type="http://schemas.openxmlformats.org/officeDocument/2006/relationships/image" Target="../media/image50.png"/><Relationship Id="rId14" Type="http://schemas.openxmlformats.org/officeDocument/2006/relationships/image" Target="../media/image55.jpeg"/><Relationship Id="rId22" Type="http://schemas.openxmlformats.org/officeDocument/2006/relationships/image" Target="../media/image63.jpeg"/><Relationship Id="rId27" Type="http://schemas.openxmlformats.org/officeDocument/2006/relationships/image" Target="../media/image6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73.jpeg"/></Relationships>
</file>

<file path=ppt/slides/_rels/slide3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75.jpeg"/></Relationships>
</file>

<file path=ppt/slides/_rels/slide3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jpeg"/></Relationships>
</file>

<file path=ppt/slides/_rels/slide36.xml.rels><?xml version="1.0" encoding="UTF-8" standalone="yes"?>
<Relationships xmlns="http://schemas.openxmlformats.org/package/2006/relationships"><Relationship Id="rId3" Type="http://schemas.openxmlformats.org/officeDocument/2006/relationships/image" Target="../media/image81.gif"/><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86.jpeg"/></Relationships>
</file>

<file path=ppt/slides/_rels/slide4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88.png"/></Relationships>
</file>

<file path=ppt/slides/_rels/slide4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91.png"/></Relationships>
</file>

<file path=ppt/slides/_rels/slide4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93.tiff"/><Relationship Id="rId7" Type="http://schemas.openxmlformats.org/officeDocument/2006/relationships/image" Target="../media/image97.jpeg"/><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image" Target="../media/image96.png"/><Relationship Id="rId5" Type="http://schemas.openxmlformats.org/officeDocument/2006/relationships/image" Target="../media/image95.jpeg"/><Relationship Id="rId4" Type="http://schemas.openxmlformats.org/officeDocument/2006/relationships/image" Target="../media/image94.jpeg"/></Relationships>
</file>

<file path=ppt/slides/_rels/slide4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100.png"/></Relationships>
</file>

<file path=ppt/slides/_rels/slide49.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49.xml"/><Relationship Id="rId1" Type="http://schemas.openxmlformats.org/officeDocument/2006/relationships/slideLayout" Target="../slideLayouts/slideLayout4.xml"/><Relationship Id="rId6" Type="http://schemas.openxmlformats.org/officeDocument/2006/relationships/image" Target="../media/image104.jpeg"/><Relationship Id="rId5" Type="http://schemas.openxmlformats.org/officeDocument/2006/relationships/image" Target="../media/image103.jpeg"/><Relationship Id="rId10" Type="http://schemas.openxmlformats.org/officeDocument/2006/relationships/image" Target="../media/image108.jpeg"/><Relationship Id="rId4" Type="http://schemas.openxmlformats.org/officeDocument/2006/relationships/image" Target="../media/image102.jpeg"/><Relationship Id="rId9" Type="http://schemas.openxmlformats.org/officeDocument/2006/relationships/image" Target="../media/image107.jpeg"/></Relationships>
</file>

<file path=ppt/slides/_rels/slide5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111.emf"/></Relationships>
</file>

<file path=ppt/slides/_rels/slide5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113.tiff"/></Relationships>
</file>

<file path=ppt/slides/_rels/slide5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115.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ctrTitle"/>
          </p:nvPr>
        </p:nvSpPr>
        <p:spPr>
          <a:xfrm>
            <a:off x="611560" y="4941168"/>
            <a:ext cx="8352928" cy="1255711"/>
          </a:xfrm>
        </p:spPr>
        <p:txBody>
          <a:bodyPr/>
          <a:lstStyle/>
          <a:p>
            <a:r>
              <a:rPr lang="en-GB" sz="3200" dirty="0" smtClean="0">
                <a:solidFill>
                  <a:srgbClr val="002060"/>
                </a:solidFill>
                <a:latin typeface="+mn-lt"/>
                <a:ea typeface="Calibri"/>
              </a:rPr>
              <a:t>The future of ice sheets and sea-level rise </a:t>
            </a:r>
            <a:br>
              <a:rPr lang="en-GB" sz="3200" dirty="0" smtClean="0">
                <a:solidFill>
                  <a:srgbClr val="002060"/>
                </a:solidFill>
                <a:latin typeface="+mn-lt"/>
                <a:ea typeface="Calibri"/>
              </a:rPr>
            </a:br>
            <a:endParaRPr lang="en-GB" dirty="0"/>
          </a:p>
        </p:txBody>
      </p:sp>
      <p:sp>
        <p:nvSpPr>
          <p:cNvPr id="5" name="Rectangle 2"/>
          <p:cNvSpPr txBox="1">
            <a:spLocks noChangeArrowheads="1"/>
          </p:cNvSpPr>
          <p:nvPr/>
        </p:nvSpPr>
        <p:spPr bwMode="auto">
          <a:xfrm>
            <a:off x="1773237" y="1628800"/>
            <a:ext cx="7119938" cy="1857375"/>
          </a:xfrm>
          <a:prstGeom prst="rect">
            <a:avLst/>
          </a:prstGeom>
          <a:noFill/>
          <a:ln w="9525">
            <a:noFill/>
            <a:miter lim="800000"/>
            <a:headEnd/>
            <a:tailEnd/>
          </a:ln>
          <a:effectLst/>
        </p:spPr>
        <p:txBody>
          <a:bodyPr anchor="ctr"/>
          <a:lstStyle/>
          <a:p>
            <a:pPr>
              <a:defRPr/>
            </a:pPr>
            <a:endParaRPr lang="en-GB" sz="3600" kern="0" dirty="0" smtClean="0">
              <a:solidFill>
                <a:schemeClr val="accent2">
                  <a:lumMod val="50000"/>
                </a:schemeClr>
              </a:solidFill>
              <a:latin typeface="Cambria" pitchFamily="18" charset="0"/>
              <a:ea typeface="+mj-ea"/>
              <a:cs typeface="+mj-cs"/>
            </a:endParaRPr>
          </a:p>
        </p:txBody>
      </p:sp>
      <p:sp>
        <p:nvSpPr>
          <p:cNvPr id="8" name="Rectangle 7"/>
          <p:cNvSpPr/>
          <p:nvPr/>
        </p:nvSpPr>
        <p:spPr>
          <a:xfrm>
            <a:off x="9540552" y="6669088"/>
            <a:ext cx="72008" cy="188912"/>
          </a:xfrm>
          <a:prstGeom prst="rect">
            <a:avLst/>
          </a:prstGeom>
          <a:solidFill>
            <a:schemeClr val="accent3">
              <a:lumMod val="75000"/>
            </a:schemeClr>
          </a:solidFill>
          <a:ln>
            <a:solidFill>
              <a:schemeClr val="bg1"/>
            </a:solidFill>
          </a:ln>
        </p:spPr>
        <p:style>
          <a:lnRef idx="1">
            <a:schemeClr val="accent5"/>
          </a:lnRef>
          <a:fillRef idx="2">
            <a:schemeClr val="accent5"/>
          </a:fillRef>
          <a:effectRef idx="1">
            <a:schemeClr val="accent5"/>
          </a:effectRef>
          <a:fontRef idx="minor">
            <a:schemeClr val="dk1"/>
          </a:fontRef>
        </p:style>
        <p:txBody>
          <a:bodyPr wrap="square" rtlCol="0" anchor="ctr">
            <a:spAutoFit/>
          </a:bodyPr>
          <a:lstStyle/>
          <a:p>
            <a:pPr algn="ctr"/>
            <a:endParaRPr lang="en-GB" sz="1200" dirty="0" smtClean="0">
              <a:solidFill>
                <a:srgbClr val="000000"/>
              </a:solidFill>
              <a:latin typeface="Tahoma" pitchFamily="34" charset="0"/>
              <a:cs typeface="Tahoma" pitchFamily="34" charset="0"/>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hangingPunct="1">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t>Chris Davis </a:t>
            </a:r>
            <a:br>
              <a:rPr lang="en-GB" dirty="0" smtClean="0"/>
            </a:br>
            <a:r>
              <a:rPr lang="en-GB" sz="2400" b="0" dirty="0" smtClean="0"/>
              <a:t> Euro-MP for North West England </a:t>
            </a:r>
            <a:r>
              <a:rPr lang="en-US" dirty="0" smtClean="0"/>
              <a:t/>
            </a:r>
            <a:br>
              <a:rPr lang="en-US" dirty="0" smtClean="0"/>
            </a:br>
            <a:endParaRPr lang="en-GB" dirty="0"/>
          </a:p>
        </p:txBody>
      </p:sp>
      <p:sp>
        <p:nvSpPr>
          <p:cNvPr id="3" name="Text Placeholder 2"/>
          <p:cNvSpPr>
            <a:spLocks noGrp="1"/>
          </p:cNvSpPr>
          <p:nvPr>
            <p:ph type="body" idx="1"/>
          </p:nvPr>
        </p:nvSpPr>
        <p:spPr/>
        <p:txBody>
          <a:bodyPr/>
          <a:lstStyle/>
          <a:p>
            <a:r>
              <a:rPr lang="en-GB" b="1" dirty="0" smtClean="0"/>
              <a:t>Welcome by MEP host</a:t>
            </a:r>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t>Manuela </a:t>
            </a:r>
            <a:r>
              <a:rPr lang="en-GB" dirty="0" err="1" smtClean="0"/>
              <a:t>Soares</a:t>
            </a:r>
            <a:r>
              <a:rPr lang="en-GB" dirty="0" smtClean="0"/>
              <a:t/>
            </a:r>
            <a:br>
              <a:rPr lang="en-GB" dirty="0" smtClean="0"/>
            </a:br>
            <a:r>
              <a:rPr lang="en-US" sz="2400" b="0" dirty="0" smtClean="0"/>
              <a:t>Director: environment, DG Research and innovation</a:t>
            </a:r>
            <a:br>
              <a:rPr lang="en-US" sz="2400" b="0" dirty="0" smtClean="0"/>
            </a:br>
            <a:r>
              <a:rPr lang="en-US" sz="2400" b="0" dirty="0" smtClean="0"/>
              <a:t>European commission</a:t>
            </a:r>
            <a:r>
              <a:rPr lang="en-US" dirty="0" smtClean="0"/>
              <a:t/>
            </a:r>
            <a:br>
              <a:rPr lang="en-US" dirty="0" smtClean="0"/>
            </a:br>
            <a:endParaRPr lang="en-GB" dirty="0"/>
          </a:p>
        </p:txBody>
      </p:sp>
      <p:sp>
        <p:nvSpPr>
          <p:cNvPr id="3" name="Text Placeholder 2"/>
          <p:cNvSpPr>
            <a:spLocks noGrp="1"/>
          </p:cNvSpPr>
          <p:nvPr>
            <p:ph type="body" idx="1"/>
          </p:nvPr>
        </p:nvSpPr>
        <p:spPr/>
        <p:txBody>
          <a:bodyPr/>
          <a:lstStyle/>
          <a:p>
            <a:r>
              <a:rPr lang="en-GB" b="1" dirty="0" smtClean="0"/>
              <a:t>Introduction</a:t>
            </a: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t>David Vaughan</a:t>
            </a:r>
            <a:br>
              <a:rPr lang="en-GB" dirty="0" smtClean="0"/>
            </a:br>
            <a:r>
              <a:rPr lang="en-GB" sz="2400" b="0" dirty="0" smtClean="0"/>
              <a:t>ice2sea co-ordinator - </a:t>
            </a:r>
            <a:r>
              <a:rPr lang="en-US" sz="2400" b="0" dirty="0" smtClean="0"/>
              <a:t>British Antarctic survey</a:t>
            </a:r>
            <a:r>
              <a:rPr lang="en-US" dirty="0" smtClean="0"/>
              <a:t/>
            </a:r>
            <a:br>
              <a:rPr lang="en-US" dirty="0" smtClean="0"/>
            </a:br>
            <a:endParaRPr lang="en-GB" dirty="0"/>
          </a:p>
        </p:txBody>
      </p:sp>
      <p:sp>
        <p:nvSpPr>
          <p:cNvPr id="3" name="Text Placeholder 2"/>
          <p:cNvSpPr>
            <a:spLocks noGrp="1"/>
          </p:cNvSpPr>
          <p:nvPr>
            <p:ph type="body" idx="1"/>
          </p:nvPr>
        </p:nvSpPr>
        <p:spPr/>
        <p:txBody>
          <a:bodyPr/>
          <a:lstStyle/>
          <a:p>
            <a:r>
              <a:rPr lang="en-GB" b="1" dirty="0" smtClean="0"/>
              <a:t>Sea-level rise and policy</a:t>
            </a:r>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cture1.jpg"/>
          <p:cNvPicPr>
            <a:picLocks noChangeAspect="1"/>
          </p:cNvPicPr>
          <p:nvPr/>
        </p:nvPicPr>
        <p:blipFill>
          <a:blip r:embed="rId3" cstate="screen"/>
          <a:stretch>
            <a:fillRect/>
          </a:stretch>
        </p:blipFill>
        <p:spPr>
          <a:xfrm>
            <a:off x="2709" y="0"/>
            <a:ext cx="9141291" cy="6165304"/>
          </a:xfrm>
          <a:prstGeom prst="rect">
            <a:avLst/>
          </a:prstGeom>
        </p:spPr>
      </p:pic>
      <p:sp>
        <p:nvSpPr>
          <p:cNvPr id="15" name="Title 14"/>
          <p:cNvSpPr>
            <a:spLocks noGrp="1"/>
          </p:cNvSpPr>
          <p:nvPr>
            <p:ph type="title"/>
          </p:nvPr>
        </p:nvSpPr>
        <p:spPr/>
        <p:txBody>
          <a:bodyPr/>
          <a:lstStyle/>
          <a:p>
            <a:r>
              <a:rPr lang="en-GB" dirty="0" smtClean="0"/>
              <a:t>Sea-level rise and climate</a:t>
            </a:r>
            <a:endParaRPr lang="en-GB" dirty="0"/>
          </a:p>
        </p:txBody>
      </p:sp>
      <p:sp>
        <p:nvSpPr>
          <p:cNvPr id="5" name="Text Placeholder 4"/>
          <p:cNvSpPr>
            <a:spLocks noGrp="1"/>
          </p:cNvSpPr>
          <p:nvPr>
            <p:ph type="body" sz="quarter" idx="10"/>
          </p:nvPr>
        </p:nvSpPr>
        <p:spPr/>
        <p:txBody>
          <a:bodyPr/>
          <a:lstStyle/>
          <a:p>
            <a:r>
              <a:rPr lang="en-GB" dirty="0" smtClean="0"/>
              <a:t>Photo: David Vaughan</a:t>
            </a:r>
            <a:endParaRPr lang="en-GB" dirty="0"/>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screen"/>
          <a:srcRect/>
          <a:stretch>
            <a:fillRect/>
          </a:stretch>
        </p:blipFill>
        <p:spPr bwMode="auto">
          <a:xfrm>
            <a:off x="1" y="0"/>
            <a:ext cx="9180512" cy="6165304"/>
          </a:xfrm>
          <a:prstGeom prst="rect">
            <a:avLst/>
          </a:prstGeom>
          <a:noFill/>
          <a:ln w="9525">
            <a:noFill/>
            <a:miter lim="800000"/>
            <a:headEnd/>
            <a:tailEnd/>
          </a:ln>
        </p:spPr>
      </p:pic>
      <p:sp>
        <p:nvSpPr>
          <p:cNvPr id="8" name="Title 7"/>
          <p:cNvSpPr>
            <a:spLocks noGrp="1"/>
          </p:cNvSpPr>
          <p:nvPr>
            <p:ph type="title"/>
          </p:nvPr>
        </p:nvSpPr>
        <p:spPr/>
        <p:txBody>
          <a:bodyPr>
            <a:normAutofit/>
          </a:bodyPr>
          <a:lstStyle/>
          <a:p>
            <a:pPr lvl="0"/>
            <a:r>
              <a:rPr lang="en-US" sz="3200" dirty="0" smtClean="0">
                <a:solidFill>
                  <a:schemeClr val="accent6">
                    <a:lumMod val="50000"/>
                  </a:schemeClr>
                </a:solidFill>
                <a:cs typeface="Tahoma" pitchFamily="34" charset="0"/>
              </a:rPr>
              <a:t>Sea-level rise</a:t>
            </a:r>
            <a:endParaRPr lang="en-GB" dirty="0"/>
          </a:p>
        </p:txBody>
      </p:sp>
      <p:sp>
        <p:nvSpPr>
          <p:cNvPr id="9" name="Text Placeholder 8"/>
          <p:cNvSpPr>
            <a:spLocks noGrp="1"/>
          </p:cNvSpPr>
          <p:nvPr>
            <p:ph type="body" sz="quarter" idx="10"/>
          </p:nvPr>
        </p:nvSpPr>
        <p:spPr/>
        <p:txBody>
          <a:bodyPr/>
          <a:lstStyle/>
          <a:p>
            <a:r>
              <a:rPr lang="en-GB" dirty="0" smtClean="0">
                <a:solidFill>
                  <a:schemeClr val="bg1">
                    <a:lumMod val="65000"/>
                  </a:schemeClr>
                </a:solidFill>
                <a:latin typeface="Tahoma" pitchFamily="34" charset="0"/>
                <a:cs typeface="Tahoma" pitchFamily="34" charset="0"/>
              </a:rPr>
              <a:t>Photo: </a:t>
            </a:r>
            <a:r>
              <a:rPr lang="en-GB" dirty="0" err="1" smtClean="0">
                <a:solidFill>
                  <a:schemeClr val="bg1">
                    <a:lumMod val="65000"/>
                  </a:schemeClr>
                </a:solidFill>
                <a:latin typeface="Tahoma" pitchFamily="34" charset="0"/>
                <a:cs typeface="Tahoma" pitchFamily="34" charset="0"/>
              </a:rPr>
              <a:t>flickr</a:t>
            </a:r>
            <a:r>
              <a:rPr lang="en-GB" dirty="0" smtClean="0">
                <a:solidFill>
                  <a:schemeClr val="bg1">
                    <a:lumMod val="65000"/>
                  </a:schemeClr>
                </a:solidFill>
                <a:latin typeface="Tahoma" pitchFamily="34" charset="0"/>
                <a:cs typeface="Tahoma" pitchFamily="34" charset="0"/>
              </a:rPr>
              <a:t>/</a:t>
            </a:r>
            <a:r>
              <a:rPr lang="en-GB" dirty="0" err="1" smtClean="0">
                <a:solidFill>
                  <a:schemeClr val="bg1">
                    <a:lumMod val="65000"/>
                  </a:schemeClr>
                </a:solidFill>
                <a:latin typeface="Tahoma" pitchFamily="34" charset="0"/>
                <a:cs typeface="Tahoma" pitchFamily="34" charset="0"/>
              </a:rPr>
              <a:t>go_greener_Oz</a:t>
            </a:r>
            <a:endParaRPr lang="en-GB" dirty="0" smtClean="0">
              <a:solidFill>
                <a:schemeClr val="bg1">
                  <a:lumMod val="65000"/>
                </a:schemeClr>
              </a:solidFill>
              <a:latin typeface="Tahoma" pitchFamily="34" charset="0"/>
              <a:cs typeface="Tahoma" pitchFamily="34" charset="0"/>
            </a:endParaRPr>
          </a:p>
          <a:p>
            <a:endParaRPr lang="en-GB" dirty="0">
              <a:solidFill>
                <a:schemeClr val="bg1">
                  <a:lumMod val="65000"/>
                </a:schemeClr>
              </a:solidFill>
            </a:endParaRP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screen"/>
          <a:srcRect/>
          <a:stretch>
            <a:fillRect/>
          </a:stretch>
        </p:blipFill>
        <p:spPr bwMode="auto">
          <a:xfrm>
            <a:off x="0" y="0"/>
            <a:ext cx="9145588" cy="6165304"/>
          </a:xfrm>
          <a:prstGeom prst="rect">
            <a:avLst/>
          </a:prstGeom>
          <a:noFill/>
          <a:ln w="9525">
            <a:noFill/>
            <a:miter lim="800000"/>
            <a:headEnd/>
            <a:tailEnd/>
          </a:ln>
        </p:spPr>
      </p:pic>
      <p:sp>
        <p:nvSpPr>
          <p:cNvPr id="6" name="Title 5"/>
          <p:cNvSpPr>
            <a:spLocks noGrp="1"/>
          </p:cNvSpPr>
          <p:nvPr>
            <p:ph type="title"/>
          </p:nvPr>
        </p:nvSpPr>
        <p:spPr>
          <a:xfrm>
            <a:off x="251520" y="116632"/>
            <a:ext cx="8424936" cy="720080"/>
          </a:xfrm>
        </p:spPr>
        <p:txBody>
          <a:bodyPr>
            <a:normAutofit/>
          </a:bodyPr>
          <a:lstStyle/>
          <a:p>
            <a:pPr lvl="0"/>
            <a:r>
              <a:rPr lang="en-US" sz="3200" dirty="0" smtClean="0">
                <a:solidFill>
                  <a:schemeClr val="accent6">
                    <a:lumMod val="50000"/>
                  </a:schemeClr>
                </a:solidFill>
                <a:cs typeface="Tahoma" pitchFamily="34" charset="0"/>
              </a:rPr>
              <a:t>Sea-level rise</a:t>
            </a:r>
            <a:endParaRPr lang="en-GB" dirty="0"/>
          </a:p>
        </p:txBody>
      </p:sp>
      <p:sp>
        <p:nvSpPr>
          <p:cNvPr id="8" name="Text Placeholder 7"/>
          <p:cNvSpPr>
            <a:spLocks noGrp="1"/>
          </p:cNvSpPr>
          <p:nvPr>
            <p:ph type="body" sz="quarter" idx="10"/>
          </p:nvPr>
        </p:nvSpPr>
        <p:spPr/>
        <p:txBody>
          <a:bodyPr/>
          <a:lstStyle/>
          <a:p>
            <a:r>
              <a:rPr lang="en-GB" dirty="0" smtClean="0">
                <a:latin typeface="Tahoma" pitchFamily="34" charset="0"/>
                <a:cs typeface="Tahoma" pitchFamily="34" charset="0"/>
              </a:rPr>
              <a:t>Photo: </a:t>
            </a:r>
            <a:r>
              <a:rPr lang="en-GB" dirty="0" err="1" smtClean="0">
                <a:latin typeface="Tahoma" pitchFamily="34" charset="0"/>
                <a:cs typeface="Tahoma" pitchFamily="34" charset="0"/>
              </a:rPr>
              <a:t>flickr</a:t>
            </a:r>
            <a:r>
              <a:rPr lang="en-GB" dirty="0" smtClean="0">
                <a:latin typeface="Tahoma" pitchFamily="34" charset="0"/>
                <a:cs typeface="Tahoma" pitchFamily="34" charset="0"/>
              </a:rPr>
              <a:t> – Igor Podgorny</a:t>
            </a:r>
          </a:p>
          <a:p>
            <a:endParaRPr lang="en-GB" dirty="0"/>
          </a:p>
        </p:txBody>
      </p:sp>
      <p:grpSp>
        <p:nvGrpSpPr>
          <p:cNvPr id="20" name="Group 19"/>
          <p:cNvGrpSpPr/>
          <p:nvPr/>
        </p:nvGrpSpPr>
        <p:grpSpPr>
          <a:xfrm>
            <a:off x="1115616" y="1196752"/>
            <a:ext cx="6840760" cy="4032448"/>
            <a:chOff x="1115616" y="1196752"/>
            <a:chExt cx="6840760" cy="4032448"/>
          </a:xfrm>
        </p:grpSpPr>
        <p:sp>
          <p:nvSpPr>
            <p:cNvPr id="19" name="Rectangle 18"/>
            <p:cNvSpPr/>
            <p:nvPr/>
          </p:nvSpPr>
          <p:spPr>
            <a:xfrm>
              <a:off x="1115616" y="1196752"/>
              <a:ext cx="6840760" cy="4032448"/>
            </a:xfrm>
            <a:prstGeom prst="rect">
              <a:avLst/>
            </a:prstGeom>
            <a:solidFill>
              <a:schemeClr val="accent3">
                <a:lumMod val="75000"/>
                <a:alpha val="74000"/>
              </a:schemeClr>
            </a:solidFill>
            <a:ln>
              <a:no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nchor="ctr">
              <a:spAutoFit/>
            </a:bodyPr>
            <a:lstStyle/>
            <a:p>
              <a:pPr algn="ctr"/>
              <a:endParaRPr lang="en-GB" sz="1200" dirty="0" smtClean="0">
                <a:solidFill>
                  <a:srgbClr val="000000"/>
                </a:solidFill>
                <a:latin typeface="Tahoma" pitchFamily="34" charset="0"/>
                <a:cs typeface="Tahoma" pitchFamily="34" charset="0"/>
              </a:endParaRPr>
            </a:p>
          </p:txBody>
        </p:sp>
        <p:grpSp>
          <p:nvGrpSpPr>
            <p:cNvPr id="7" name="Group 19"/>
            <p:cNvGrpSpPr>
              <a:grpSpLocks/>
            </p:cNvGrpSpPr>
            <p:nvPr/>
          </p:nvGrpSpPr>
          <p:grpSpPr bwMode="auto">
            <a:xfrm>
              <a:off x="1187624" y="1556792"/>
              <a:ext cx="6587200" cy="2631196"/>
              <a:chOff x="-888385" y="-80653"/>
              <a:chExt cx="9774398" cy="3350330"/>
            </a:xfrm>
          </p:grpSpPr>
          <p:sp>
            <p:nvSpPr>
              <p:cNvPr id="9" name="TextBox 8"/>
              <p:cNvSpPr txBox="1"/>
              <p:nvPr/>
            </p:nvSpPr>
            <p:spPr>
              <a:xfrm>
                <a:off x="6484187" y="2486626"/>
                <a:ext cx="2401826" cy="587843"/>
              </a:xfrm>
              <a:prstGeom prst="rect">
                <a:avLst/>
              </a:prstGeom>
              <a:noFill/>
            </p:spPr>
            <p:txBody>
              <a:bodyPr wrap="none">
                <a:spAutoFit/>
              </a:bodyPr>
              <a:lstStyle/>
              <a:p>
                <a:pPr>
                  <a:defRPr/>
                </a:pPr>
                <a:r>
                  <a:rPr lang="en-GB" sz="2400" b="1" dirty="0" smtClean="0">
                    <a:effectLst>
                      <a:outerShdw blurRad="38100" dist="38100" dir="2700000" algn="tl">
                        <a:srgbClr val="000000">
                          <a:alpha val="43137"/>
                        </a:srgbClr>
                      </a:outerShdw>
                    </a:effectLst>
                    <a:latin typeface="Calibri" pitchFamily="34" charset="0"/>
                    <a:cs typeface="+mn-cs"/>
                  </a:rPr>
                  <a:t>Adaptation</a:t>
                </a:r>
                <a:endParaRPr lang="en-US" sz="2400" b="1" dirty="0">
                  <a:effectLst>
                    <a:outerShdw blurRad="38100" dist="38100" dir="2700000" algn="tl">
                      <a:srgbClr val="000000">
                        <a:alpha val="43137"/>
                      </a:srgbClr>
                    </a:outerShdw>
                  </a:effectLst>
                  <a:latin typeface="Calibri" pitchFamily="34" charset="0"/>
                  <a:cs typeface="+mn-cs"/>
                </a:endParaRPr>
              </a:p>
            </p:txBody>
          </p:sp>
          <p:sp>
            <p:nvSpPr>
              <p:cNvPr id="10" name="TextBox 9"/>
              <p:cNvSpPr txBox="1"/>
              <p:nvPr/>
            </p:nvSpPr>
            <p:spPr>
              <a:xfrm>
                <a:off x="6270488" y="653803"/>
                <a:ext cx="2509642" cy="1058117"/>
              </a:xfrm>
              <a:prstGeom prst="rect">
                <a:avLst/>
              </a:prstGeom>
              <a:noFill/>
            </p:spPr>
            <p:txBody>
              <a:bodyPr wrap="square">
                <a:spAutoFit/>
              </a:bodyPr>
              <a:lstStyle/>
              <a:p>
                <a:pPr algn="ctr">
                  <a:defRPr/>
                </a:pPr>
                <a:r>
                  <a:rPr lang="en-GB" sz="2400" b="1" dirty="0" smtClean="0">
                    <a:effectLst>
                      <a:outerShdw blurRad="38100" dist="38100" dir="2700000" algn="tl">
                        <a:srgbClr val="000000">
                          <a:alpha val="43137"/>
                        </a:srgbClr>
                      </a:outerShdw>
                    </a:effectLst>
                    <a:latin typeface="Calibri" pitchFamily="34" charset="0"/>
                    <a:cs typeface="+mn-cs"/>
                  </a:rPr>
                  <a:t>Emissions reduction?</a:t>
                </a:r>
              </a:p>
            </p:txBody>
          </p:sp>
          <p:sp>
            <p:nvSpPr>
              <p:cNvPr id="11" name="Right Arrow 10"/>
              <p:cNvSpPr/>
              <p:nvPr/>
            </p:nvSpPr>
            <p:spPr>
              <a:xfrm>
                <a:off x="2103384" y="754575"/>
                <a:ext cx="4167105" cy="724425"/>
              </a:xfrm>
              <a:prstGeom prst="rightArrow">
                <a:avLst/>
              </a:prstGeom>
              <a:solidFill>
                <a:srgbClr val="FF0000"/>
              </a:solidFill>
              <a:ln>
                <a:no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a:defRPr/>
                </a:pPr>
                <a:endParaRPr lang="en-US" sz="1200" dirty="0">
                  <a:solidFill>
                    <a:srgbClr val="000000"/>
                  </a:solidFill>
                  <a:latin typeface="Tahoma" pitchFamily="34" charset="0"/>
                  <a:cs typeface="Tahoma" pitchFamily="34" charset="0"/>
                </a:endParaRPr>
              </a:p>
            </p:txBody>
          </p:sp>
          <p:sp>
            <p:nvSpPr>
              <p:cNvPr id="12" name="Right Arrow 11"/>
              <p:cNvSpPr/>
              <p:nvPr/>
            </p:nvSpPr>
            <p:spPr>
              <a:xfrm>
                <a:off x="2103384" y="2394938"/>
                <a:ext cx="4167105" cy="700635"/>
              </a:xfrm>
              <a:prstGeom prst="rightArrow">
                <a:avLst/>
              </a:prstGeom>
              <a:solidFill>
                <a:srgbClr val="FF0000"/>
              </a:solidFill>
              <a:ln>
                <a:no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a:defRPr/>
                </a:pPr>
                <a:endParaRPr lang="en-US" sz="1200" dirty="0">
                  <a:solidFill>
                    <a:srgbClr val="000000"/>
                  </a:solidFill>
                  <a:latin typeface="Tahoma" pitchFamily="34" charset="0"/>
                  <a:cs typeface="Tahoma" pitchFamily="34" charset="0"/>
                </a:endParaRPr>
              </a:p>
            </p:txBody>
          </p:sp>
          <p:sp>
            <p:nvSpPr>
              <p:cNvPr id="15" name="TextBox 14"/>
              <p:cNvSpPr txBox="1"/>
              <p:nvPr/>
            </p:nvSpPr>
            <p:spPr>
              <a:xfrm>
                <a:off x="-460989" y="2211560"/>
                <a:ext cx="2350675" cy="1058117"/>
              </a:xfrm>
              <a:prstGeom prst="rect">
                <a:avLst/>
              </a:prstGeom>
              <a:noFill/>
            </p:spPr>
            <p:txBody>
              <a:bodyPr wrap="square">
                <a:spAutoFit/>
              </a:bodyPr>
              <a:lstStyle/>
              <a:p>
                <a:pPr algn="ctr">
                  <a:defRPr/>
                </a:pPr>
                <a:r>
                  <a:rPr lang="en-GB" sz="2400" b="1" dirty="0" smtClean="0">
                    <a:solidFill>
                      <a:schemeClr val="tx1"/>
                    </a:solidFill>
                    <a:effectLst>
                      <a:outerShdw blurRad="38100" dist="38100" dir="2700000" algn="tl">
                        <a:srgbClr val="000000">
                          <a:alpha val="43137"/>
                        </a:srgbClr>
                      </a:outerShdw>
                    </a:effectLst>
                    <a:latin typeface="Calibri" pitchFamily="34" charset="0"/>
                    <a:cs typeface="+mn-cs"/>
                  </a:rPr>
                  <a:t>Short-term (decades)</a:t>
                </a:r>
                <a:endParaRPr lang="en-US" sz="2400" b="1" dirty="0">
                  <a:solidFill>
                    <a:schemeClr val="tx1"/>
                  </a:solidFill>
                  <a:effectLst>
                    <a:outerShdw blurRad="38100" dist="38100" dir="2700000" algn="tl">
                      <a:srgbClr val="000000">
                        <a:alpha val="43137"/>
                      </a:srgbClr>
                    </a:outerShdw>
                  </a:effectLst>
                  <a:latin typeface="Calibri" pitchFamily="34" charset="0"/>
                  <a:cs typeface="+mn-cs"/>
                </a:endParaRPr>
              </a:p>
            </p:txBody>
          </p:sp>
          <p:sp>
            <p:nvSpPr>
              <p:cNvPr id="16" name="TextBox 15"/>
              <p:cNvSpPr txBox="1"/>
              <p:nvPr/>
            </p:nvSpPr>
            <p:spPr>
              <a:xfrm>
                <a:off x="-888385" y="377790"/>
                <a:ext cx="3098617" cy="1528391"/>
              </a:xfrm>
              <a:prstGeom prst="rect">
                <a:avLst/>
              </a:prstGeom>
              <a:noFill/>
            </p:spPr>
            <p:txBody>
              <a:bodyPr wrap="square">
                <a:spAutoFit/>
              </a:bodyPr>
              <a:lstStyle/>
              <a:p>
                <a:pPr algn="ctr">
                  <a:defRPr/>
                </a:pPr>
                <a:r>
                  <a:rPr lang="en-GB" sz="2400" b="1" dirty="0" smtClean="0">
                    <a:solidFill>
                      <a:schemeClr val="tx1"/>
                    </a:solidFill>
                    <a:effectLst>
                      <a:outerShdw blurRad="38100" dist="38100" dir="2700000" algn="tl">
                        <a:srgbClr val="000000">
                          <a:alpha val="43137"/>
                        </a:srgbClr>
                      </a:outerShdw>
                    </a:effectLst>
                    <a:latin typeface="Calibri" pitchFamily="34" charset="0"/>
                    <a:cs typeface="+mn-cs"/>
                  </a:rPr>
                  <a:t>Long-term (decades to centuries)</a:t>
                </a:r>
                <a:endParaRPr lang="en-US" sz="2400" b="1" dirty="0">
                  <a:solidFill>
                    <a:schemeClr val="tx1"/>
                  </a:solidFill>
                  <a:effectLst>
                    <a:outerShdw blurRad="38100" dist="38100" dir="2700000" algn="tl">
                      <a:srgbClr val="000000">
                        <a:alpha val="43137"/>
                      </a:srgbClr>
                    </a:outerShdw>
                  </a:effectLst>
                  <a:latin typeface="Calibri" pitchFamily="34" charset="0"/>
                  <a:cs typeface="+mn-cs"/>
                </a:endParaRPr>
              </a:p>
            </p:txBody>
          </p:sp>
          <p:sp>
            <p:nvSpPr>
              <p:cNvPr id="17" name="TextBox 16"/>
              <p:cNvSpPr txBox="1"/>
              <p:nvPr/>
            </p:nvSpPr>
            <p:spPr>
              <a:xfrm>
                <a:off x="1034895" y="-80653"/>
                <a:ext cx="6410931" cy="587843"/>
              </a:xfrm>
              <a:prstGeom prst="rect">
                <a:avLst/>
              </a:prstGeom>
              <a:noFill/>
            </p:spPr>
            <p:txBody>
              <a:bodyPr wrap="square">
                <a:spAutoFit/>
              </a:bodyPr>
              <a:lstStyle/>
              <a:p>
                <a:pPr>
                  <a:defRPr/>
                </a:pPr>
                <a:endParaRPr lang="en-US" sz="2400" b="1" dirty="0">
                  <a:effectLst>
                    <a:outerShdw blurRad="38100" dist="38100" dir="2700000" algn="tl">
                      <a:srgbClr val="000000">
                        <a:alpha val="43137"/>
                      </a:srgbClr>
                    </a:outerShdw>
                  </a:effectLst>
                  <a:latin typeface="Calibri" pitchFamily="34" charset="0"/>
                  <a:cs typeface="+mn-cs"/>
                </a:endParaRPr>
              </a:p>
            </p:txBody>
          </p:sp>
          <p:sp>
            <p:nvSpPr>
              <p:cNvPr id="18" name="TextBox 17"/>
              <p:cNvSpPr txBox="1"/>
              <p:nvPr/>
            </p:nvSpPr>
            <p:spPr>
              <a:xfrm>
                <a:off x="2530779" y="2211560"/>
                <a:ext cx="274113" cy="587843"/>
              </a:xfrm>
              <a:prstGeom prst="rect">
                <a:avLst/>
              </a:prstGeom>
              <a:noFill/>
            </p:spPr>
            <p:txBody>
              <a:bodyPr wrap="none">
                <a:spAutoFit/>
              </a:bodyPr>
              <a:lstStyle/>
              <a:p>
                <a:pPr>
                  <a:defRPr/>
                </a:pPr>
                <a:endParaRPr lang="en-US" sz="2400" b="1" dirty="0">
                  <a:effectLst>
                    <a:outerShdw blurRad="38100" dist="38100" dir="2700000" algn="tl">
                      <a:srgbClr val="000000">
                        <a:alpha val="43137"/>
                      </a:srgbClr>
                    </a:outerShdw>
                  </a:effectLst>
                  <a:latin typeface="Calibri" pitchFamily="34" charset="0"/>
                  <a:cs typeface="+mn-cs"/>
                </a:endParaRPr>
              </a:p>
            </p:txBody>
          </p:sp>
        </p:gr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C:\DATA\DGV\Meetings\2010\Corpus Christi\_DSC0238.JPG"/>
          <p:cNvPicPr>
            <a:picLocks noChangeAspect="1" noChangeArrowheads="1"/>
          </p:cNvPicPr>
          <p:nvPr/>
        </p:nvPicPr>
        <p:blipFill>
          <a:blip r:embed="rId3" cstate="screen">
            <a:lum bright="-10000" contrast="-10000"/>
          </a:blip>
          <a:srcRect/>
          <a:stretch>
            <a:fillRect/>
          </a:stretch>
        </p:blipFill>
        <p:spPr bwMode="auto">
          <a:xfrm>
            <a:off x="-30489" y="0"/>
            <a:ext cx="9174489" cy="6165850"/>
          </a:xfrm>
          <a:prstGeom prst="rect">
            <a:avLst/>
          </a:prstGeom>
          <a:noFill/>
        </p:spPr>
      </p:pic>
      <p:pic>
        <p:nvPicPr>
          <p:cNvPr id="2053" name="Picture 5"/>
          <p:cNvPicPr>
            <a:picLocks noChangeAspect="1" noChangeArrowheads="1"/>
          </p:cNvPicPr>
          <p:nvPr/>
        </p:nvPicPr>
        <p:blipFill>
          <a:blip r:embed="rId4" cstate="screen"/>
          <a:srcRect/>
          <a:stretch>
            <a:fillRect/>
          </a:stretch>
        </p:blipFill>
        <p:spPr bwMode="auto">
          <a:xfrm rot="1270108">
            <a:off x="4314508" y="2711281"/>
            <a:ext cx="3905115" cy="1664605"/>
          </a:xfrm>
          <a:prstGeom prst="rect">
            <a:avLst/>
          </a:prstGeom>
          <a:ln>
            <a:noFill/>
          </a:ln>
          <a:effectLst>
            <a:outerShdw blurRad="292100" dist="139700" dir="2700000" algn="tl" rotWithShape="0">
              <a:srgbClr val="333333">
                <a:alpha val="65000"/>
              </a:srgbClr>
            </a:outerShdw>
          </a:effectLst>
        </p:spPr>
      </p:pic>
      <p:pic>
        <p:nvPicPr>
          <p:cNvPr id="2052" name="Picture 4"/>
          <p:cNvPicPr>
            <a:picLocks noChangeAspect="1" noChangeArrowheads="1"/>
          </p:cNvPicPr>
          <p:nvPr/>
        </p:nvPicPr>
        <p:blipFill>
          <a:blip r:embed="rId5" cstate="screen"/>
          <a:srcRect/>
          <a:stretch>
            <a:fillRect/>
          </a:stretch>
        </p:blipFill>
        <p:spPr bwMode="auto">
          <a:xfrm rot="20457719">
            <a:off x="4110454" y="2249156"/>
            <a:ext cx="3189798" cy="1643230"/>
          </a:xfrm>
          <a:prstGeom prst="rect">
            <a:avLst/>
          </a:prstGeom>
          <a:ln>
            <a:noFill/>
          </a:ln>
          <a:effectLst>
            <a:outerShdw blurRad="292100" dist="139700" dir="2700000" algn="tl" rotWithShape="0">
              <a:srgbClr val="333333">
                <a:alpha val="65000"/>
              </a:srgbClr>
            </a:outerShdw>
          </a:effectLst>
        </p:spPr>
      </p:pic>
      <p:pic>
        <p:nvPicPr>
          <p:cNvPr id="2051" name="Picture 3"/>
          <p:cNvPicPr>
            <a:picLocks noChangeAspect="1" noChangeArrowheads="1"/>
          </p:cNvPicPr>
          <p:nvPr/>
        </p:nvPicPr>
        <p:blipFill>
          <a:blip r:embed="rId6" cstate="screen"/>
          <a:srcRect/>
          <a:stretch>
            <a:fillRect/>
          </a:stretch>
        </p:blipFill>
        <p:spPr bwMode="auto">
          <a:xfrm rot="1954875">
            <a:off x="3740103" y="2418440"/>
            <a:ext cx="4075823" cy="2094158"/>
          </a:xfrm>
          <a:prstGeom prst="rect">
            <a:avLst/>
          </a:prstGeom>
          <a:ln>
            <a:noFill/>
          </a:ln>
          <a:effectLst>
            <a:outerShdw blurRad="292100" dist="139700" dir="2700000" algn="tl" rotWithShape="0">
              <a:srgbClr val="333333">
                <a:alpha val="65000"/>
              </a:srgbClr>
            </a:outerShdw>
          </a:effectLst>
        </p:spPr>
      </p:pic>
      <p:pic>
        <p:nvPicPr>
          <p:cNvPr id="2050" name="Picture 2"/>
          <p:cNvPicPr>
            <a:picLocks noChangeAspect="1" noChangeArrowheads="1"/>
          </p:cNvPicPr>
          <p:nvPr/>
        </p:nvPicPr>
        <p:blipFill>
          <a:blip r:embed="rId7" cstate="screen"/>
          <a:srcRect/>
          <a:stretch>
            <a:fillRect/>
          </a:stretch>
        </p:blipFill>
        <p:spPr bwMode="auto">
          <a:xfrm rot="19952118">
            <a:off x="4075366" y="2588689"/>
            <a:ext cx="3590071" cy="1509068"/>
          </a:xfrm>
          <a:prstGeom prst="rect">
            <a:avLst/>
          </a:prstGeom>
          <a:ln>
            <a:noFill/>
          </a:ln>
          <a:effectLst>
            <a:outerShdw blurRad="292100" dist="139700" dir="2700000" algn="tl" rotWithShape="0">
              <a:srgbClr val="333333">
                <a:alpha val="65000"/>
              </a:srgbClr>
            </a:outerShdw>
          </a:effectLst>
        </p:spPr>
      </p:pic>
      <p:sp>
        <p:nvSpPr>
          <p:cNvPr id="9" name="Title 8"/>
          <p:cNvSpPr>
            <a:spLocks noGrp="1"/>
          </p:cNvSpPr>
          <p:nvPr>
            <p:ph type="title"/>
          </p:nvPr>
        </p:nvSpPr>
        <p:spPr>
          <a:xfrm>
            <a:off x="251520" y="44624"/>
            <a:ext cx="8424936" cy="720080"/>
          </a:xfrm>
        </p:spPr>
        <p:txBody>
          <a:bodyPr/>
          <a:lstStyle/>
          <a:p>
            <a:r>
              <a:rPr lang="en-GB" dirty="0" smtClean="0"/>
              <a:t>Sea-level in the media</a:t>
            </a:r>
            <a:endParaRPr lang="en-GB" dirty="0"/>
          </a:p>
        </p:txBody>
      </p:sp>
      <p:sp>
        <p:nvSpPr>
          <p:cNvPr id="13" name="Text Placeholder 12"/>
          <p:cNvSpPr>
            <a:spLocks noGrp="1"/>
          </p:cNvSpPr>
          <p:nvPr>
            <p:ph type="body" sz="quarter" idx="10"/>
          </p:nvPr>
        </p:nvSpPr>
        <p:spPr/>
        <p:txBody>
          <a:bodyPr/>
          <a:lstStyle/>
          <a:p>
            <a:endParaRPr lang="en-GB"/>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 calcmode="lin" valueType="num">
                                      <p:cBhvr>
                                        <p:cTn id="7" dur="500" fill="hold"/>
                                        <p:tgtEl>
                                          <p:spTgt spid="2053"/>
                                        </p:tgtEl>
                                        <p:attrNameLst>
                                          <p:attrName>ppt_w</p:attrName>
                                        </p:attrNameLst>
                                      </p:cBhvr>
                                      <p:tavLst>
                                        <p:tav tm="0">
                                          <p:val>
                                            <p:fltVal val="0"/>
                                          </p:val>
                                        </p:tav>
                                        <p:tav tm="100000">
                                          <p:val>
                                            <p:strVal val="#ppt_w"/>
                                          </p:val>
                                        </p:tav>
                                      </p:tavLst>
                                    </p:anim>
                                    <p:anim calcmode="lin" valueType="num">
                                      <p:cBhvr>
                                        <p:cTn id="8" dur="500" fill="hold"/>
                                        <p:tgtEl>
                                          <p:spTgt spid="205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052"/>
                                        </p:tgtEl>
                                        <p:attrNameLst>
                                          <p:attrName>style.visibility</p:attrName>
                                        </p:attrNameLst>
                                      </p:cBhvr>
                                      <p:to>
                                        <p:strVal val="visible"/>
                                      </p:to>
                                    </p:set>
                                    <p:anim calcmode="lin" valueType="num">
                                      <p:cBhvr>
                                        <p:cTn id="13" dur="1000" fill="hold"/>
                                        <p:tgtEl>
                                          <p:spTgt spid="2052"/>
                                        </p:tgtEl>
                                        <p:attrNameLst>
                                          <p:attrName>ppt_w</p:attrName>
                                        </p:attrNameLst>
                                      </p:cBhvr>
                                      <p:tavLst>
                                        <p:tav tm="0">
                                          <p:val>
                                            <p:fltVal val="0"/>
                                          </p:val>
                                        </p:tav>
                                        <p:tav tm="100000">
                                          <p:val>
                                            <p:strVal val="#ppt_w"/>
                                          </p:val>
                                        </p:tav>
                                      </p:tavLst>
                                    </p:anim>
                                    <p:anim calcmode="lin" valueType="num">
                                      <p:cBhvr>
                                        <p:cTn id="14" dur="1000" fill="hold"/>
                                        <p:tgtEl>
                                          <p:spTgt spid="2052"/>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anim calcmode="lin" valueType="num">
                                      <p:cBhvr>
                                        <p:cTn id="19" dur="1000" fill="hold"/>
                                        <p:tgtEl>
                                          <p:spTgt spid="2051"/>
                                        </p:tgtEl>
                                        <p:attrNameLst>
                                          <p:attrName>ppt_w</p:attrName>
                                        </p:attrNameLst>
                                      </p:cBhvr>
                                      <p:tavLst>
                                        <p:tav tm="0">
                                          <p:val>
                                            <p:fltVal val="0"/>
                                          </p:val>
                                        </p:tav>
                                        <p:tav tm="100000">
                                          <p:val>
                                            <p:strVal val="#ppt_w"/>
                                          </p:val>
                                        </p:tav>
                                      </p:tavLst>
                                    </p:anim>
                                    <p:anim calcmode="lin" valueType="num">
                                      <p:cBhvr>
                                        <p:cTn id="20" dur="1000" fill="hold"/>
                                        <p:tgtEl>
                                          <p:spTgt spid="2051"/>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 calcmode="lin" valueType="num">
                                      <p:cBhvr>
                                        <p:cTn id="25" dur="1000" fill="hold"/>
                                        <p:tgtEl>
                                          <p:spTgt spid="2050"/>
                                        </p:tgtEl>
                                        <p:attrNameLst>
                                          <p:attrName>ppt_w</p:attrName>
                                        </p:attrNameLst>
                                      </p:cBhvr>
                                      <p:tavLst>
                                        <p:tav tm="0">
                                          <p:val>
                                            <p:fltVal val="0"/>
                                          </p:val>
                                        </p:tav>
                                        <p:tav tm="100000">
                                          <p:val>
                                            <p:strVal val="#ppt_w"/>
                                          </p:val>
                                        </p:tav>
                                      </p:tavLst>
                                    </p:anim>
                                    <p:anim calcmode="lin" valueType="num">
                                      <p:cBhvr>
                                        <p:cTn id="26" dur="1000" fill="hold"/>
                                        <p:tgtEl>
                                          <p:spTgt spid="20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lnSpcReduction="10000"/>
          </a:bodyPr>
          <a:lstStyle/>
          <a:p>
            <a:r>
              <a:rPr lang="en-GB" dirty="0" smtClean="0"/>
              <a:t>Climate change mitigation / carbon emissions agreements</a:t>
            </a:r>
          </a:p>
          <a:p>
            <a:pPr lvl="1"/>
            <a:r>
              <a:rPr lang="en-GB" dirty="0" smtClean="0"/>
              <a:t>(UNFCCC)</a:t>
            </a:r>
          </a:p>
          <a:p>
            <a:endParaRPr lang="en-GB" dirty="0" smtClean="0"/>
          </a:p>
          <a:p>
            <a:r>
              <a:rPr lang="en-GB" dirty="0" smtClean="0"/>
              <a:t>Integrated Coastal Zone Management </a:t>
            </a:r>
          </a:p>
          <a:p>
            <a:pPr lvl="1"/>
            <a:r>
              <a:rPr lang="en-GB" dirty="0" smtClean="0"/>
              <a:t>(EU Recommendation, 2002 )</a:t>
            </a:r>
          </a:p>
          <a:p>
            <a:pPr>
              <a:buNone/>
            </a:pPr>
            <a:endParaRPr lang="en-GB" dirty="0" smtClean="0"/>
          </a:p>
          <a:p>
            <a:r>
              <a:rPr lang="en-GB" dirty="0" smtClean="0"/>
              <a:t>Local flood-risk coastal defence management </a:t>
            </a:r>
          </a:p>
          <a:p>
            <a:pPr lvl="1"/>
            <a:r>
              <a:rPr lang="en-GB" dirty="0" smtClean="0"/>
              <a:t>(EU Floods Directive, 2007)</a:t>
            </a:r>
          </a:p>
          <a:p>
            <a:endParaRPr lang="en-GB" dirty="0" smtClean="0"/>
          </a:p>
          <a:p>
            <a:r>
              <a:rPr lang="en-GB" dirty="0" smtClean="0"/>
              <a:t>Planning of national/commercial investment in coastal assets</a:t>
            </a:r>
          </a:p>
          <a:p>
            <a:pPr lvl="1"/>
            <a:r>
              <a:rPr lang="en-GB" dirty="0" smtClean="0"/>
              <a:t> (e.g. Netherlands </a:t>
            </a:r>
            <a:r>
              <a:rPr lang="en-GB" dirty="0" err="1" smtClean="0"/>
              <a:t>Deltacommissie</a:t>
            </a:r>
            <a:r>
              <a:rPr lang="en-GB" dirty="0" smtClean="0"/>
              <a:t>, 2008) </a:t>
            </a:r>
          </a:p>
          <a:p>
            <a:endParaRPr lang="en-GB" dirty="0" smtClean="0"/>
          </a:p>
          <a:p>
            <a:endParaRPr lang="en-GB" dirty="0"/>
          </a:p>
        </p:txBody>
      </p:sp>
      <p:sp>
        <p:nvSpPr>
          <p:cNvPr id="8" name="Title 7"/>
          <p:cNvSpPr>
            <a:spLocks noGrp="1"/>
          </p:cNvSpPr>
          <p:nvPr>
            <p:ph type="title"/>
          </p:nvPr>
        </p:nvSpPr>
        <p:spPr/>
        <p:txBody>
          <a:bodyPr/>
          <a:lstStyle/>
          <a:p>
            <a:r>
              <a:rPr lang="en-GB" dirty="0" smtClean="0"/>
              <a:t>Sea-level projections in policy</a:t>
            </a:r>
            <a:endParaRPr lang="en-GB" dirty="0"/>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screen"/>
          <a:srcRect/>
          <a:stretch>
            <a:fillRect/>
          </a:stretch>
        </p:blipFill>
        <p:spPr bwMode="auto">
          <a:xfrm>
            <a:off x="1763688" y="937053"/>
            <a:ext cx="5616624" cy="5156243"/>
          </a:xfrm>
          <a:prstGeom prst="rect">
            <a:avLst/>
          </a:prstGeom>
          <a:noFill/>
          <a:ln w="9525">
            <a:solidFill>
              <a:schemeClr val="tx1"/>
            </a:solidFill>
            <a:miter lim="800000"/>
            <a:headEnd/>
            <a:tailEnd/>
          </a:ln>
        </p:spPr>
      </p:pic>
      <p:sp>
        <p:nvSpPr>
          <p:cNvPr id="8" name="Title 7"/>
          <p:cNvSpPr>
            <a:spLocks noGrp="1"/>
          </p:cNvSpPr>
          <p:nvPr>
            <p:ph type="title"/>
          </p:nvPr>
        </p:nvSpPr>
        <p:spPr/>
        <p:txBody>
          <a:bodyPr/>
          <a:lstStyle/>
          <a:p>
            <a:r>
              <a:rPr lang="en-GB" dirty="0" smtClean="0"/>
              <a:t>Areas of Europe within 1 m of sea level</a:t>
            </a:r>
            <a:endParaRPr lang="en-GB" dirty="0"/>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ocklands and greenwich aerial view"/>
          <p:cNvPicPr>
            <a:picLocks noChangeAspect="1" noChangeArrowheads="1"/>
          </p:cNvPicPr>
          <p:nvPr/>
        </p:nvPicPr>
        <p:blipFill>
          <a:blip r:embed="rId3" cstate="screen">
            <a:grayscl/>
          </a:blip>
          <a:srcRect r="11"/>
          <a:stretch>
            <a:fillRect/>
          </a:stretch>
        </p:blipFill>
        <p:spPr bwMode="auto">
          <a:xfrm>
            <a:off x="0" y="0"/>
            <a:ext cx="9144000" cy="6165304"/>
          </a:xfrm>
          <a:prstGeom prst="rect">
            <a:avLst/>
          </a:prstGeom>
          <a:noFill/>
          <a:ln w="9525">
            <a:noFill/>
            <a:miter lim="800000"/>
            <a:headEnd/>
            <a:tailEnd/>
          </a:ln>
        </p:spPr>
      </p:pic>
      <p:sp>
        <p:nvSpPr>
          <p:cNvPr id="6" name="Title 5"/>
          <p:cNvSpPr>
            <a:spLocks noGrp="1"/>
          </p:cNvSpPr>
          <p:nvPr>
            <p:ph type="title"/>
          </p:nvPr>
        </p:nvSpPr>
        <p:spPr/>
        <p:txBody>
          <a:bodyPr/>
          <a:lstStyle/>
          <a:p>
            <a:r>
              <a:rPr lang="en-GB" dirty="0" smtClean="0"/>
              <a:t>Major coastal cities</a:t>
            </a:r>
            <a:endParaRPr lang="en-GB" dirty="0"/>
          </a:p>
        </p:txBody>
      </p:sp>
      <p:sp>
        <p:nvSpPr>
          <p:cNvPr id="8" name="Text Placeholder 7"/>
          <p:cNvSpPr>
            <a:spLocks noGrp="1"/>
          </p:cNvSpPr>
          <p:nvPr>
            <p:ph type="body" sz="quarter" idx="10"/>
          </p:nvPr>
        </p:nvSpPr>
        <p:spPr/>
        <p:txBody>
          <a:bodyPr/>
          <a:lstStyle/>
          <a:p>
            <a:pPr marL="342900" lvl="2" indent="-342900" algn="r">
              <a:buNone/>
            </a:pPr>
            <a:r>
              <a:rPr lang="en-GB" sz="1600" dirty="0" smtClean="0">
                <a:solidFill>
                  <a:schemeClr val="bg1"/>
                </a:solidFill>
                <a:cs typeface="Calibri" pitchFamily="34" charset="0"/>
              </a:rPr>
              <a:t>Photo: UK Environment Agency</a:t>
            </a:r>
          </a:p>
          <a:p>
            <a:endParaRPr lang="en-GB" dirty="0"/>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screen"/>
          <a:srcRect/>
          <a:stretch>
            <a:fillRect/>
          </a:stretch>
        </p:blipFill>
        <p:spPr bwMode="auto">
          <a:xfrm>
            <a:off x="0" y="0"/>
            <a:ext cx="9144000" cy="6149735"/>
          </a:xfrm>
          <a:prstGeom prst="rect">
            <a:avLst/>
          </a:prstGeom>
          <a:noFill/>
          <a:ln w="9525">
            <a:noFill/>
            <a:miter lim="800000"/>
            <a:headEnd/>
            <a:tailEnd/>
          </a:ln>
        </p:spPr>
      </p:pic>
      <p:sp>
        <p:nvSpPr>
          <p:cNvPr id="6" name="Title 5"/>
          <p:cNvSpPr>
            <a:spLocks noGrp="1"/>
          </p:cNvSpPr>
          <p:nvPr>
            <p:ph type="title"/>
          </p:nvPr>
        </p:nvSpPr>
        <p:spPr/>
        <p:txBody>
          <a:bodyPr/>
          <a:lstStyle/>
          <a:p>
            <a:r>
              <a:rPr lang="en-GB" dirty="0" smtClean="0"/>
              <a:t>Unique coastal landscapes</a:t>
            </a:r>
            <a:endParaRPr lang="en-GB" dirty="0"/>
          </a:p>
        </p:txBody>
      </p:sp>
      <p:sp>
        <p:nvSpPr>
          <p:cNvPr id="8" name="Text Placeholder 7"/>
          <p:cNvSpPr>
            <a:spLocks noGrp="1"/>
          </p:cNvSpPr>
          <p:nvPr>
            <p:ph type="body" sz="quarter" idx="10"/>
          </p:nvPr>
        </p:nvSpPr>
        <p:spPr>
          <a:xfrm>
            <a:off x="3276551" y="5733256"/>
            <a:ext cx="5616624" cy="432048"/>
          </a:xfrm>
        </p:spPr>
        <p:txBody>
          <a:bodyPr/>
          <a:lstStyle/>
          <a:p>
            <a:pPr marL="342900" lvl="2" indent="-342900" algn="r">
              <a:buNone/>
            </a:pPr>
            <a:r>
              <a:rPr lang="en-GB" sz="1600" dirty="0" smtClean="0">
                <a:solidFill>
                  <a:schemeClr val="bg1"/>
                </a:solidFill>
                <a:cs typeface="Calibri" pitchFamily="34" charset="0"/>
              </a:rPr>
              <a:t>Photo: QRT300</a:t>
            </a:r>
          </a:p>
          <a:p>
            <a:endParaRPr lang="en-GB" dirty="0"/>
          </a:p>
        </p:txBody>
      </p:sp>
      <p:sp>
        <p:nvSpPr>
          <p:cNvPr id="9" name="Content Placeholder 3"/>
          <p:cNvSpPr txBox="1">
            <a:spLocks/>
          </p:cNvSpPr>
          <p:nvPr/>
        </p:nvSpPr>
        <p:spPr>
          <a:xfrm>
            <a:off x="323850" y="908720"/>
            <a:ext cx="8497639" cy="4536281"/>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0" lang="en-GB" sz="2400" b="0" i="0" u="none" strike="noStrike" kern="0" cap="none" spc="0" normalizeH="0" baseline="0" noProof="0" dirty="0" smtClean="0">
                <a:ln>
                  <a:noFill/>
                </a:ln>
                <a:solidFill>
                  <a:schemeClr val="tx1"/>
                </a:solidFill>
                <a:effectLst/>
                <a:uLnTx/>
                <a:uFillTx/>
                <a:latin typeface="+mn-lt"/>
                <a:ea typeface="+mn-ea"/>
                <a:cs typeface="+mn-cs"/>
              </a:rPr>
              <a:t>e.g.</a:t>
            </a:r>
            <a:r>
              <a:rPr kumimoji="0" lang="en-GB" sz="2400" b="0" i="0" u="none" strike="noStrike" kern="0" cap="none" spc="0" normalizeH="0" noProof="0" dirty="0" smtClean="0">
                <a:ln>
                  <a:noFill/>
                </a:ln>
                <a:solidFill>
                  <a:schemeClr val="tx1"/>
                </a:solidFill>
                <a:effectLst/>
                <a:uLnTx/>
                <a:uFillTx/>
                <a:latin typeface="+mn-lt"/>
                <a:ea typeface="+mn-ea"/>
                <a:cs typeface="+mn-cs"/>
              </a:rPr>
              <a:t> </a:t>
            </a:r>
            <a:r>
              <a:rPr kumimoji="0" lang="en-GB" sz="2400" b="0" i="0" u="none" strike="noStrike" kern="0" cap="none" spc="0" normalizeH="0" baseline="0" noProof="0" dirty="0" smtClean="0">
                <a:ln>
                  <a:noFill/>
                </a:ln>
                <a:solidFill>
                  <a:schemeClr val="tx1"/>
                </a:solidFill>
                <a:effectLst/>
                <a:uLnTx/>
                <a:uFillTx/>
                <a:latin typeface="+mn-lt"/>
                <a:ea typeface="+mn-ea"/>
                <a:cs typeface="+mn-cs"/>
              </a:rPr>
              <a:t>Sand</a:t>
            </a:r>
            <a:r>
              <a:rPr kumimoji="0" lang="en-GB" sz="2400" b="0" i="0" u="none" strike="noStrike" kern="0" cap="none" spc="0" normalizeH="0" noProof="0" dirty="0" smtClean="0">
                <a:ln>
                  <a:noFill/>
                </a:ln>
                <a:solidFill>
                  <a:schemeClr val="tx1"/>
                </a:solidFill>
                <a:effectLst/>
                <a:uLnTx/>
                <a:uFillTx/>
                <a:latin typeface="+mn-lt"/>
                <a:ea typeface="+mn-ea"/>
                <a:cs typeface="+mn-cs"/>
              </a:rPr>
              <a:t> dunes in </a:t>
            </a:r>
            <a:r>
              <a:rPr kumimoji="0" lang="en-GB" sz="2400" b="0" i="0" u="none" strike="noStrike" kern="0" cap="none" spc="0" normalizeH="0" baseline="0" noProof="0" dirty="0" err="1" smtClean="0">
                <a:ln>
                  <a:noFill/>
                </a:ln>
                <a:solidFill>
                  <a:schemeClr val="tx1"/>
                </a:solidFill>
                <a:effectLst/>
                <a:uLnTx/>
                <a:uFillTx/>
                <a:latin typeface="+mn-lt"/>
                <a:ea typeface="+mn-ea"/>
                <a:cs typeface="+mn-cs"/>
              </a:rPr>
              <a:t>Solwinski</a:t>
            </a:r>
            <a:r>
              <a:rPr kumimoji="0" lang="en-GB" sz="2400" b="0" i="0" u="none" strike="noStrike" kern="0" cap="none" spc="0" normalizeH="0" noProof="0" dirty="0" smtClean="0">
                <a:ln>
                  <a:noFill/>
                </a:ln>
                <a:solidFill>
                  <a:schemeClr val="tx1"/>
                </a:solidFill>
                <a:effectLst/>
                <a:uLnTx/>
                <a:uFillTx/>
                <a:latin typeface="+mn-lt"/>
                <a:ea typeface="+mn-ea"/>
                <a:cs typeface="+mn-cs"/>
              </a:rPr>
              <a:t> National Park – Poland</a:t>
            </a:r>
            <a:endParaRPr kumimoji="0" lang="en-GB"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Ice2sea\Graphics\Photos\Alison Cook Machair\P7090064.JPG"/>
          <p:cNvPicPr>
            <a:picLocks noChangeAspect="1" noChangeArrowheads="1"/>
          </p:cNvPicPr>
          <p:nvPr/>
        </p:nvPicPr>
        <p:blipFill>
          <a:blip r:embed="rId3" cstate="screen"/>
          <a:srcRect/>
          <a:stretch>
            <a:fillRect/>
          </a:stretch>
        </p:blipFill>
        <p:spPr bwMode="auto">
          <a:xfrm>
            <a:off x="0" y="0"/>
            <a:ext cx="9144000" cy="6165304"/>
          </a:xfrm>
          <a:prstGeom prst="rect">
            <a:avLst/>
          </a:prstGeom>
          <a:noFill/>
        </p:spPr>
      </p:pic>
      <p:sp>
        <p:nvSpPr>
          <p:cNvPr id="6" name="Title 5"/>
          <p:cNvSpPr>
            <a:spLocks noGrp="1"/>
          </p:cNvSpPr>
          <p:nvPr>
            <p:ph type="title"/>
          </p:nvPr>
        </p:nvSpPr>
        <p:spPr/>
        <p:txBody>
          <a:bodyPr/>
          <a:lstStyle/>
          <a:p>
            <a:r>
              <a:rPr lang="en-GB" dirty="0" smtClean="0"/>
              <a:t>Unique coastal ecology</a:t>
            </a:r>
            <a:endParaRPr lang="en-GB" dirty="0"/>
          </a:p>
        </p:txBody>
      </p:sp>
      <p:sp>
        <p:nvSpPr>
          <p:cNvPr id="8" name="Text Placeholder 7"/>
          <p:cNvSpPr>
            <a:spLocks noGrp="1"/>
          </p:cNvSpPr>
          <p:nvPr>
            <p:ph type="body" sz="quarter" idx="10"/>
          </p:nvPr>
        </p:nvSpPr>
        <p:spPr>
          <a:xfrm>
            <a:off x="3276551" y="5733256"/>
            <a:ext cx="5616624" cy="432048"/>
          </a:xfrm>
        </p:spPr>
        <p:txBody>
          <a:bodyPr/>
          <a:lstStyle/>
          <a:p>
            <a:pPr marL="342900" lvl="2" indent="-342900" algn="r">
              <a:buNone/>
            </a:pPr>
            <a:r>
              <a:rPr lang="en-GB" sz="1600" dirty="0" smtClean="0">
                <a:solidFill>
                  <a:schemeClr val="bg1"/>
                </a:solidFill>
                <a:cs typeface="Calibri" pitchFamily="34" charset="0"/>
              </a:rPr>
              <a:t>Photo: Alison Cook</a:t>
            </a:r>
          </a:p>
          <a:p>
            <a:endParaRPr lang="en-GB" dirty="0"/>
          </a:p>
        </p:txBody>
      </p:sp>
      <p:sp>
        <p:nvSpPr>
          <p:cNvPr id="9" name="Content Placeholder 3"/>
          <p:cNvSpPr txBox="1">
            <a:spLocks/>
          </p:cNvSpPr>
          <p:nvPr/>
        </p:nvSpPr>
        <p:spPr>
          <a:xfrm>
            <a:off x="323850" y="908720"/>
            <a:ext cx="8497639" cy="4536281"/>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0" lang="en-GB" sz="2400" b="0" i="0" u="none" strike="noStrike" kern="0" cap="none" spc="0" normalizeH="0" baseline="0" noProof="0" dirty="0" smtClean="0">
                <a:ln>
                  <a:noFill/>
                </a:ln>
                <a:solidFill>
                  <a:schemeClr val="tx1"/>
                </a:solidFill>
                <a:effectLst/>
                <a:uLnTx/>
                <a:uFillTx/>
                <a:latin typeface="+mn-lt"/>
                <a:ea typeface="+mn-ea"/>
                <a:cs typeface="+mn-cs"/>
              </a:rPr>
              <a:t>e.g.</a:t>
            </a:r>
            <a:r>
              <a:rPr kumimoji="0" lang="en-GB" sz="2400" b="0" i="0" u="none" strike="noStrike" kern="0" cap="none" spc="0" normalizeH="0" noProof="0" dirty="0" smtClean="0">
                <a:ln>
                  <a:noFill/>
                </a:ln>
                <a:solidFill>
                  <a:schemeClr val="tx1"/>
                </a:solidFill>
                <a:effectLst/>
                <a:uLnTx/>
                <a:uFillTx/>
                <a:latin typeface="+mn-lt"/>
                <a:ea typeface="+mn-ea"/>
                <a:cs typeface="+mn-cs"/>
              </a:rPr>
              <a:t> “</a:t>
            </a:r>
            <a:r>
              <a:rPr kumimoji="0" lang="en-GB" sz="2400" b="0" i="0" u="none" strike="noStrike" kern="0" cap="none" spc="0" normalizeH="0" baseline="0" noProof="0" dirty="0" err="1" smtClean="0">
                <a:ln>
                  <a:noFill/>
                </a:ln>
                <a:solidFill>
                  <a:schemeClr val="tx1"/>
                </a:solidFill>
                <a:effectLst/>
                <a:uLnTx/>
                <a:uFillTx/>
                <a:latin typeface="+mn-lt"/>
                <a:ea typeface="+mn-ea"/>
                <a:cs typeface="+mn-cs"/>
              </a:rPr>
              <a:t>Machair</a:t>
            </a:r>
            <a:r>
              <a:rPr kumimoji="0" lang="en-GB" sz="2400" b="0" i="0" u="none" strike="noStrike" kern="0" cap="none" spc="0" normalizeH="0" baseline="0" noProof="0" dirty="0" smtClean="0">
                <a:ln>
                  <a:noFill/>
                </a:ln>
                <a:solidFill>
                  <a:schemeClr val="tx1"/>
                </a:solidFill>
                <a:effectLst/>
                <a:uLnTx/>
                <a:uFillTx/>
                <a:latin typeface="+mn-lt"/>
                <a:ea typeface="+mn-ea"/>
                <a:cs typeface="+mn-cs"/>
              </a:rPr>
              <a:t>” environments </a:t>
            </a:r>
            <a:r>
              <a:rPr lang="en-GB" sz="2400" kern="0" dirty="0" smtClean="0">
                <a:solidFill>
                  <a:schemeClr val="tx1"/>
                </a:solidFill>
                <a:latin typeface="+mn-lt"/>
              </a:rPr>
              <a:t>in Ireland and Scotland</a:t>
            </a:r>
            <a:endParaRPr kumimoji="0" lang="en-GB"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ATA\DGV\Meetings\2012\EU Parliament briefing\DSCN1362-view-to-sizewell-along-beach.JPG"/>
          <p:cNvPicPr>
            <a:picLocks noChangeAspect="1" noChangeArrowheads="1"/>
          </p:cNvPicPr>
          <p:nvPr/>
        </p:nvPicPr>
        <p:blipFill>
          <a:blip r:embed="rId3" cstate="screen"/>
          <a:srcRect/>
          <a:stretch>
            <a:fillRect/>
          </a:stretch>
        </p:blipFill>
        <p:spPr bwMode="auto">
          <a:xfrm>
            <a:off x="0" y="0"/>
            <a:ext cx="9144000" cy="6165850"/>
          </a:xfrm>
          <a:prstGeom prst="rect">
            <a:avLst/>
          </a:prstGeom>
          <a:noFill/>
        </p:spPr>
      </p:pic>
      <p:sp>
        <p:nvSpPr>
          <p:cNvPr id="6" name="Title 5"/>
          <p:cNvSpPr>
            <a:spLocks noGrp="1"/>
          </p:cNvSpPr>
          <p:nvPr>
            <p:ph type="title"/>
          </p:nvPr>
        </p:nvSpPr>
        <p:spPr/>
        <p:txBody>
          <a:bodyPr/>
          <a:lstStyle/>
          <a:p>
            <a:r>
              <a:rPr lang="en-GB" dirty="0" smtClean="0"/>
              <a:t>Coastal investment</a:t>
            </a:r>
            <a:endParaRPr lang="en-GB" dirty="0"/>
          </a:p>
        </p:txBody>
      </p:sp>
      <p:sp>
        <p:nvSpPr>
          <p:cNvPr id="8" name="Text Placeholder 7"/>
          <p:cNvSpPr>
            <a:spLocks noGrp="1"/>
          </p:cNvSpPr>
          <p:nvPr>
            <p:ph type="body" sz="quarter" idx="10"/>
          </p:nvPr>
        </p:nvSpPr>
        <p:spPr>
          <a:xfrm>
            <a:off x="3276551" y="5733256"/>
            <a:ext cx="5616624" cy="432048"/>
          </a:xfrm>
        </p:spPr>
        <p:txBody>
          <a:bodyPr/>
          <a:lstStyle/>
          <a:p>
            <a:pPr marL="342900" lvl="2" indent="-342900" algn="r">
              <a:buNone/>
            </a:pPr>
            <a:r>
              <a:rPr lang="en-GB" sz="1600" dirty="0" smtClean="0">
                <a:solidFill>
                  <a:schemeClr val="bg1"/>
                </a:solidFill>
                <a:cs typeface="Calibri" pitchFamily="34" charset="0"/>
              </a:rPr>
              <a:t>Photo: William Connolley</a:t>
            </a:r>
          </a:p>
          <a:p>
            <a:endParaRPr lang="en-GB" dirty="0"/>
          </a:p>
        </p:txBody>
      </p:sp>
      <p:sp>
        <p:nvSpPr>
          <p:cNvPr id="9" name="Content Placeholder 3"/>
          <p:cNvSpPr txBox="1">
            <a:spLocks/>
          </p:cNvSpPr>
          <p:nvPr/>
        </p:nvSpPr>
        <p:spPr>
          <a:xfrm>
            <a:off x="323850" y="908720"/>
            <a:ext cx="8497639" cy="4536281"/>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0" lang="en-GB" sz="2400" b="0" i="0" u="none" strike="noStrike" kern="0" cap="none" spc="0" normalizeH="0" baseline="0" noProof="0" dirty="0" smtClean="0">
                <a:ln>
                  <a:noFill/>
                </a:ln>
                <a:solidFill>
                  <a:schemeClr val="tx1"/>
                </a:solidFill>
                <a:effectLst/>
                <a:uLnTx/>
                <a:uFillTx/>
                <a:latin typeface="+mn-lt"/>
                <a:ea typeface="+mn-ea"/>
                <a:cs typeface="+mn-cs"/>
              </a:rPr>
              <a:t>e.g.</a:t>
            </a:r>
            <a:r>
              <a:rPr kumimoji="0" lang="en-GB" sz="2400" b="0" i="0" u="none" strike="noStrike" kern="0" cap="none" spc="0" normalizeH="0" noProof="0" dirty="0" smtClean="0">
                <a:ln>
                  <a:noFill/>
                </a:ln>
                <a:solidFill>
                  <a:schemeClr val="tx1"/>
                </a:solidFill>
                <a:effectLst/>
                <a:uLnTx/>
                <a:uFillTx/>
                <a:latin typeface="+mn-lt"/>
                <a:ea typeface="+mn-ea"/>
                <a:cs typeface="+mn-cs"/>
              </a:rPr>
              <a:t> Sizewell B Nuclear Power Station (England)</a:t>
            </a:r>
            <a:endParaRPr kumimoji="0" lang="en-GB"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Object 36"/>
          <p:cNvPicPr>
            <a:picLocks noChangeAspect="1" noChangeArrowheads="1"/>
          </p:cNvPicPr>
          <p:nvPr/>
        </p:nvPicPr>
        <p:blipFill>
          <a:blip r:embed="rId3" cstate="screen"/>
          <a:srcRect/>
          <a:stretch>
            <a:fillRect/>
          </a:stretch>
        </p:blipFill>
        <p:spPr bwMode="auto">
          <a:xfrm>
            <a:off x="0" y="-31750"/>
            <a:ext cx="9144000" cy="6197054"/>
          </a:xfrm>
          <a:prstGeom prst="rect">
            <a:avLst/>
          </a:prstGeom>
          <a:noFill/>
          <a:ln w="12700">
            <a:noFill/>
            <a:miter lim="800000"/>
            <a:headEnd/>
            <a:tailEnd/>
          </a:ln>
        </p:spPr>
      </p:pic>
      <p:sp>
        <p:nvSpPr>
          <p:cNvPr id="17" name="Rectangle 16"/>
          <p:cNvSpPr/>
          <p:nvPr/>
        </p:nvSpPr>
        <p:spPr bwMode="auto">
          <a:xfrm>
            <a:off x="323850" y="1268760"/>
            <a:ext cx="6616939" cy="4434969"/>
          </a:xfrm>
          <a:prstGeom prst="rect">
            <a:avLst/>
          </a:prstGeom>
          <a:solidFill>
            <a:schemeClr val="bg1">
              <a:lumMod val="85000"/>
              <a:alpha val="76000"/>
            </a:schemeClr>
          </a:solidFill>
          <a:ln w="12700" cap="flat" cmpd="sng" algn="ctr">
            <a:solidFill>
              <a:srgbClr val="000000"/>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en-GB">
              <a:latin typeface="Arial" charset="0"/>
            </a:endParaRPr>
          </a:p>
        </p:txBody>
      </p:sp>
      <p:pic>
        <p:nvPicPr>
          <p:cNvPr id="21510" name="Picture 8" descr="C:\DATA\DGV\Meetings\2009\CPA-London\new-1.png"/>
          <p:cNvPicPr>
            <a:picLocks noChangeAspect="1" noChangeArrowheads="1"/>
          </p:cNvPicPr>
          <p:nvPr/>
        </p:nvPicPr>
        <p:blipFill>
          <a:blip r:embed="rId4" cstate="screen"/>
          <a:srcRect/>
          <a:stretch>
            <a:fillRect/>
          </a:stretch>
        </p:blipFill>
        <p:spPr bwMode="auto">
          <a:xfrm>
            <a:off x="466725" y="1411636"/>
            <a:ext cx="6409531" cy="4336998"/>
          </a:xfrm>
          <a:prstGeom prst="rect">
            <a:avLst/>
          </a:prstGeom>
          <a:noFill/>
          <a:ln w="9525">
            <a:noFill/>
            <a:miter lim="800000"/>
            <a:headEnd/>
            <a:tailEnd/>
          </a:ln>
        </p:spPr>
      </p:pic>
      <p:sp>
        <p:nvSpPr>
          <p:cNvPr id="21511" name="Text Box 12"/>
          <p:cNvSpPr txBox="1">
            <a:spLocks noChangeArrowheads="1"/>
          </p:cNvSpPr>
          <p:nvPr/>
        </p:nvSpPr>
        <p:spPr bwMode="auto">
          <a:xfrm>
            <a:off x="1538287" y="3269010"/>
            <a:ext cx="1741300" cy="369332"/>
          </a:xfrm>
          <a:prstGeom prst="rect">
            <a:avLst/>
          </a:prstGeom>
          <a:solidFill>
            <a:schemeClr val="bg2"/>
          </a:solidFill>
          <a:ln w="12700">
            <a:solidFill>
              <a:schemeClr val="tx1"/>
            </a:solidFill>
            <a:miter lim="800000"/>
            <a:headEnd/>
            <a:tailEnd/>
          </a:ln>
        </p:spPr>
        <p:txBody>
          <a:bodyPr wrap="square">
            <a:spAutoFit/>
          </a:bodyPr>
          <a:lstStyle/>
          <a:p>
            <a:pPr eaLnBrk="0" hangingPunct="0"/>
            <a:r>
              <a:rPr lang="en-US" sz="1800" b="1" dirty="0">
                <a:solidFill>
                  <a:srgbClr val="F4FF0E"/>
                </a:solidFill>
                <a:latin typeface="Tahoma" pitchFamily="34" charset="0"/>
              </a:rPr>
              <a:t>0.8 mm/year</a:t>
            </a:r>
          </a:p>
        </p:txBody>
      </p:sp>
      <p:sp>
        <p:nvSpPr>
          <p:cNvPr id="21512" name="Line 11"/>
          <p:cNvSpPr>
            <a:spLocks noChangeShapeType="1"/>
          </p:cNvSpPr>
          <p:nvPr/>
        </p:nvSpPr>
        <p:spPr bwMode="auto">
          <a:xfrm flipV="1">
            <a:off x="1259632" y="3787899"/>
            <a:ext cx="2075629" cy="439706"/>
          </a:xfrm>
          <a:prstGeom prst="line">
            <a:avLst/>
          </a:prstGeom>
          <a:noFill/>
          <a:ln w="19050">
            <a:solidFill>
              <a:srgbClr val="FFFF00"/>
            </a:solidFill>
            <a:round/>
            <a:headEnd/>
            <a:tailEnd/>
          </a:ln>
        </p:spPr>
        <p:txBody>
          <a:bodyPr wrap="none" anchor="ctr"/>
          <a:lstStyle/>
          <a:p>
            <a:endParaRPr lang="en-GB"/>
          </a:p>
        </p:txBody>
      </p:sp>
      <p:sp>
        <p:nvSpPr>
          <p:cNvPr id="21513" name="Line 13"/>
          <p:cNvSpPr>
            <a:spLocks noChangeShapeType="1"/>
          </p:cNvSpPr>
          <p:nvPr/>
        </p:nvSpPr>
        <p:spPr bwMode="auto">
          <a:xfrm flipV="1">
            <a:off x="3419872" y="2563763"/>
            <a:ext cx="2075630" cy="1281213"/>
          </a:xfrm>
          <a:prstGeom prst="line">
            <a:avLst/>
          </a:prstGeom>
          <a:noFill/>
          <a:ln w="19050">
            <a:solidFill>
              <a:srgbClr val="FFFF00"/>
            </a:solidFill>
            <a:round/>
            <a:headEnd/>
            <a:tailEnd/>
          </a:ln>
        </p:spPr>
        <p:txBody>
          <a:bodyPr wrap="none" anchor="ctr"/>
          <a:lstStyle/>
          <a:p>
            <a:endParaRPr lang="en-GB"/>
          </a:p>
        </p:txBody>
      </p:sp>
      <p:sp>
        <p:nvSpPr>
          <p:cNvPr id="21514" name="Text Box 14"/>
          <p:cNvSpPr txBox="1">
            <a:spLocks noChangeArrowheads="1"/>
          </p:cNvSpPr>
          <p:nvPr/>
        </p:nvSpPr>
        <p:spPr bwMode="auto">
          <a:xfrm>
            <a:off x="2752725" y="2697510"/>
            <a:ext cx="1741299" cy="369332"/>
          </a:xfrm>
          <a:prstGeom prst="rect">
            <a:avLst/>
          </a:prstGeom>
          <a:solidFill>
            <a:schemeClr val="bg2"/>
          </a:solidFill>
          <a:ln w="12700">
            <a:solidFill>
              <a:schemeClr val="tx1"/>
            </a:solidFill>
            <a:miter lim="800000"/>
            <a:headEnd/>
            <a:tailEnd/>
          </a:ln>
        </p:spPr>
        <p:txBody>
          <a:bodyPr wrap="square">
            <a:spAutoFit/>
          </a:bodyPr>
          <a:lstStyle/>
          <a:p>
            <a:pPr eaLnBrk="0" hangingPunct="0"/>
            <a:r>
              <a:rPr lang="en-US" sz="1800" b="1">
                <a:solidFill>
                  <a:srgbClr val="F4FF0E"/>
                </a:solidFill>
                <a:latin typeface="Tahoma" pitchFamily="34" charset="0"/>
              </a:rPr>
              <a:t>2.0 mm/year</a:t>
            </a:r>
          </a:p>
        </p:txBody>
      </p:sp>
      <p:sp>
        <p:nvSpPr>
          <p:cNvPr id="21515" name="Line 15"/>
          <p:cNvSpPr>
            <a:spLocks noChangeShapeType="1"/>
          </p:cNvSpPr>
          <p:nvPr/>
        </p:nvSpPr>
        <p:spPr bwMode="auto">
          <a:xfrm flipV="1">
            <a:off x="5724128" y="1987699"/>
            <a:ext cx="691876" cy="709595"/>
          </a:xfrm>
          <a:prstGeom prst="line">
            <a:avLst/>
          </a:prstGeom>
          <a:noFill/>
          <a:ln w="19050">
            <a:solidFill>
              <a:srgbClr val="FFFF00"/>
            </a:solidFill>
            <a:round/>
            <a:headEnd/>
            <a:tailEnd/>
          </a:ln>
        </p:spPr>
        <p:txBody>
          <a:bodyPr wrap="none" anchor="ctr"/>
          <a:lstStyle/>
          <a:p>
            <a:endParaRPr lang="en-GB"/>
          </a:p>
        </p:txBody>
      </p:sp>
      <p:sp>
        <p:nvSpPr>
          <p:cNvPr id="21516" name="Text Box 16"/>
          <p:cNvSpPr txBox="1">
            <a:spLocks noChangeArrowheads="1"/>
          </p:cNvSpPr>
          <p:nvPr/>
        </p:nvSpPr>
        <p:spPr bwMode="auto">
          <a:xfrm>
            <a:off x="4252912" y="1911698"/>
            <a:ext cx="1784639" cy="369332"/>
          </a:xfrm>
          <a:prstGeom prst="rect">
            <a:avLst/>
          </a:prstGeom>
          <a:solidFill>
            <a:schemeClr val="bg2"/>
          </a:solidFill>
          <a:ln w="12700">
            <a:solidFill>
              <a:schemeClr val="tx1"/>
            </a:solidFill>
            <a:miter lim="800000"/>
            <a:headEnd/>
            <a:tailEnd/>
          </a:ln>
        </p:spPr>
        <p:txBody>
          <a:bodyPr wrap="square">
            <a:spAutoFit/>
          </a:bodyPr>
          <a:lstStyle/>
          <a:p>
            <a:pPr eaLnBrk="0" hangingPunct="0"/>
            <a:r>
              <a:rPr lang="en-US" sz="1800" b="1">
                <a:solidFill>
                  <a:srgbClr val="F4FF0E"/>
                </a:solidFill>
                <a:latin typeface="Tahoma" pitchFamily="34" charset="0"/>
              </a:rPr>
              <a:t>3.2 mm/year</a:t>
            </a:r>
          </a:p>
        </p:txBody>
      </p:sp>
      <p:sp>
        <p:nvSpPr>
          <p:cNvPr id="19" name="Text Box 12"/>
          <p:cNvSpPr txBox="1">
            <a:spLocks noChangeArrowheads="1"/>
          </p:cNvSpPr>
          <p:nvPr/>
        </p:nvSpPr>
        <p:spPr bwMode="auto">
          <a:xfrm>
            <a:off x="5724128" y="2996952"/>
            <a:ext cx="1080120" cy="369332"/>
          </a:xfrm>
          <a:prstGeom prst="rect">
            <a:avLst/>
          </a:prstGeom>
          <a:solidFill>
            <a:schemeClr val="bg2"/>
          </a:solidFill>
          <a:ln w="12700">
            <a:solidFill>
              <a:schemeClr val="tx1"/>
            </a:solidFill>
            <a:miter lim="800000"/>
            <a:headEnd/>
            <a:tailEnd/>
          </a:ln>
        </p:spPr>
        <p:txBody>
          <a:bodyPr wrap="square">
            <a:spAutoFit/>
          </a:bodyPr>
          <a:lstStyle/>
          <a:p>
            <a:pPr eaLnBrk="0" hangingPunct="0"/>
            <a:r>
              <a:rPr lang="en-US" sz="1800" b="1" dirty="0" smtClean="0">
                <a:solidFill>
                  <a:srgbClr val="F4FF0E"/>
                </a:solidFill>
                <a:latin typeface="+mn-lt"/>
              </a:rPr>
              <a:t>Satellites</a:t>
            </a:r>
            <a:endParaRPr lang="en-US" sz="1800" b="1" dirty="0">
              <a:solidFill>
                <a:srgbClr val="F4FF0E"/>
              </a:solidFill>
              <a:latin typeface="+mn-lt"/>
            </a:endParaRPr>
          </a:p>
        </p:txBody>
      </p:sp>
      <p:sp>
        <p:nvSpPr>
          <p:cNvPr id="20" name="Line 11"/>
          <p:cNvSpPr>
            <a:spLocks noChangeShapeType="1"/>
          </p:cNvSpPr>
          <p:nvPr/>
        </p:nvSpPr>
        <p:spPr bwMode="auto">
          <a:xfrm flipH="1">
            <a:off x="5940152" y="2780928"/>
            <a:ext cx="576062" cy="0"/>
          </a:xfrm>
          <a:prstGeom prst="line">
            <a:avLst/>
          </a:prstGeom>
          <a:noFill/>
          <a:ln w="50800" cmpd="sng">
            <a:solidFill>
              <a:schemeClr val="bg2">
                <a:lumMod val="75000"/>
              </a:schemeClr>
            </a:solidFill>
            <a:round/>
            <a:headEnd type="triangle"/>
            <a:tailEnd type="triangle"/>
          </a:ln>
        </p:spPr>
        <p:txBody>
          <a:bodyPr wrap="none" anchor="ctr"/>
          <a:lstStyle/>
          <a:p>
            <a:endParaRPr lang="en-GB"/>
          </a:p>
        </p:txBody>
      </p:sp>
      <p:sp>
        <p:nvSpPr>
          <p:cNvPr id="21" name="Line 11"/>
          <p:cNvSpPr>
            <a:spLocks noChangeShapeType="1"/>
          </p:cNvSpPr>
          <p:nvPr/>
        </p:nvSpPr>
        <p:spPr bwMode="auto">
          <a:xfrm flipH="1">
            <a:off x="1259632" y="4579987"/>
            <a:ext cx="5328592" cy="0"/>
          </a:xfrm>
          <a:prstGeom prst="line">
            <a:avLst/>
          </a:prstGeom>
          <a:noFill/>
          <a:ln w="50800" cmpd="sng">
            <a:solidFill>
              <a:schemeClr val="bg2">
                <a:lumMod val="75000"/>
              </a:schemeClr>
            </a:solidFill>
            <a:round/>
            <a:headEnd type="triangle"/>
            <a:tailEnd type="triangle"/>
          </a:ln>
        </p:spPr>
        <p:txBody>
          <a:bodyPr wrap="none" anchor="ctr"/>
          <a:lstStyle/>
          <a:p>
            <a:endParaRPr lang="en-GB"/>
          </a:p>
        </p:txBody>
      </p:sp>
      <p:sp>
        <p:nvSpPr>
          <p:cNvPr id="18" name="Title 17"/>
          <p:cNvSpPr>
            <a:spLocks noGrp="1"/>
          </p:cNvSpPr>
          <p:nvPr>
            <p:ph type="title"/>
          </p:nvPr>
        </p:nvSpPr>
        <p:spPr/>
        <p:txBody>
          <a:bodyPr>
            <a:normAutofit/>
          </a:bodyPr>
          <a:lstStyle/>
          <a:p>
            <a:pPr lvl="0"/>
            <a:r>
              <a:rPr lang="en-US" dirty="0" smtClean="0"/>
              <a:t>Recent observed global sea-level rise</a:t>
            </a:r>
            <a:endParaRPr lang="en-GB" dirty="0"/>
          </a:p>
        </p:txBody>
      </p:sp>
      <p:sp>
        <p:nvSpPr>
          <p:cNvPr id="22" name="Text Placeholder 21"/>
          <p:cNvSpPr>
            <a:spLocks noGrp="1"/>
          </p:cNvSpPr>
          <p:nvPr>
            <p:ph type="body" sz="quarter" idx="10"/>
          </p:nvPr>
        </p:nvSpPr>
        <p:spPr/>
        <p:txBody>
          <a:bodyPr/>
          <a:lstStyle/>
          <a:p>
            <a:r>
              <a:rPr lang="en-GB" dirty="0" smtClean="0">
                <a:cs typeface="Tahoma" pitchFamily="34" charset="0"/>
              </a:rPr>
              <a:t>Steve </a:t>
            </a:r>
            <a:r>
              <a:rPr lang="en-GB" dirty="0" err="1" smtClean="0">
                <a:cs typeface="Tahoma" pitchFamily="34" charset="0"/>
              </a:rPr>
              <a:t>Nerem</a:t>
            </a:r>
            <a:endParaRPr lang="en-GB" dirty="0" smtClean="0">
              <a:cs typeface="Tahoma" pitchFamily="34" charset="0"/>
            </a:endParaRPr>
          </a:p>
        </p:txBody>
      </p:sp>
      <p:sp>
        <p:nvSpPr>
          <p:cNvPr id="14" name="Text Box 12"/>
          <p:cNvSpPr txBox="1">
            <a:spLocks noChangeArrowheads="1"/>
          </p:cNvSpPr>
          <p:nvPr/>
        </p:nvSpPr>
        <p:spPr bwMode="auto">
          <a:xfrm>
            <a:off x="3203848" y="4437112"/>
            <a:ext cx="1296144" cy="369332"/>
          </a:xfrm>
          <a:prstGeom prst="rect">
            <a:avLst/>
          </a:prstGeom>
          <a:solidFill>
            <a:schemeClr val="bg2"/>
          </a:solidFill>
          <a:ln w="12700">
            <a:solidFill>
              <a:schemeClr val="tx1"/>
            </a:solidFill>
            <a:miter lim="800000"/>
            <a:headEnd/>
            <a:tailEnd/>
          </a:ln>
        </p:spPr>
        <p:txBody>
          <a:bodyPr wrap="square">
            <a:spAutoFit/>
          </a:bodyPr>
          <a:lstStyle/>
          <a:p>
            <a:pPr eaLnBrk="0" hangingPunct="0"/>
            <a:r>
              <a:rPr lang="en-US" sz="1800" b="1" dirty="0" smtClean="0">
                <a:solidFill>
                  <a:srgbClr val="F4FF0E"/>
                </a:solidFill>
                <a:latin typeface="+mj-lt"/>
              </a:rPr>
              <a:t>Tide gauges</a:t>
            </a:r>
            <a:endParaRPr lang="en-US" sz="1800" b="1" dirty="0">
              <a:solidFill>
                <a:srgbClr val="F4FF0E"/>
              </a:solidFill>
              <a:latin typeface="+mj-lt"/>
            </a:endParaRPr>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screen"/>
          <a:srcRect/>
          <a:stretch>
            <a:fillRect/>
          </a:stretch>
        </p:blipFill>
        <p:spPr bwMode="auto">
          <a:xfrm>
            <a:off x="332632" y="909266"/>
            <a:ext cx="8487840" cy="5168466"/>
          </a:xfrm>
          <a:prstGeom prst="rect">
            <a:avLst/>
          </a:prstGeom>
          <a:ln>
            <a:noFill/>
          </a:ln>
          <a:effectLst>
            <a:outerShdw blurRad="292100" dist="139700" dir="2700000" algn="tl" rotWithShape="0">
              <a:srgbClr val="333333">
                <a:alpha val="65000"/>
              </a:srgbClr>
            </a:outerShdw>
          </a:effectLst>
        </p:spPr>
      </p:pic>
      <p:sp>
        <p:nvSpPr>
          <p:cNvPr id="8" name="Title 7"/>
          <p:cNvSpPr>
            <a:spLocks noGrp="1"/>
          </p:cNvSpPr>
          <p:nvPr>
            <p:ph type="title"/>
          </p:nvPr>
        </p:nvSpPr>
        <p:spPr/>
        <p:txBody>
          <a:bodyPr>
            <a:normAutofit/>
          </a:bodyPr>
          <a:lstStyle/>
          <a:p>
            <a:pPr lvl="0"/>
            <a:r>
              <a:rPr lang="en-GB" sz="3200" dirty="0" smtClean="0"/>
              <a:t>Global mean sea-level change</a:t>
            </a:r>
            <a:endParaRPr lang="en-GB" dirty="0"/>
          </a:p>
        </p:txBody>
      </p:sp>
      <p:sp>
        <p:nvSpPr>
          <p:cNvPr id="9" name="Text Placeholder 8"/>
          <p:cNvSpPr>
            <a:spLocks noGrp="1"/>
          </p:cNvSpPr>
          <p:nvPr>
            <p:ph type="body" sz="quarter" idx="10"/>
          </p:nvPr>
        </p:nvSpPr>
        <p:spPr>
          <a:xfrm>
            <a:off x="3131840" y="5805264"/>
            <a:ext cx="5616624" cy="432048"/>
          </a:xfrm>
        </p:spPr>
        <p:txBody>
          <a:bodyPr>
            <a:normAutofit/>
          </a:bodyPr>
          <a:lstStyle/>
          <a:p>
            <a:r>
              <a:rPr lang="en-GB" sz="1200" dirty="0" smtClean="0">
                <a:solidFill>
                  <a:schemeClr val="tx1"/>
                </a:solidFill>
              </a:rPr>
              <a:t>Cazenave , 2008</a:t>
            </a:r>
            <a:endParaRPr lang="en-GB" sz="1200" dirty="0">
              <a:solidFill>
                <a:schemeClr val="tx1"/>
              </a:solidFill>
            </a:endParaRPr>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D:\DGV-data\Camera-2\2003_03_01\106-0628_IMG.JPG"/>
          <p:cNvPicPr>
            <a:picLocks noChangeAspect="1" noChangeArrowheads="1"/>
          </p:cNvPicPr>
          <p:nvPr/>
        </p:nvPicPr>
        <p:blipFill>
          <a:blip r:embed="rId3" cstate="screen"/>
          <a:srcRect/>
          <a:stretch>
            <a:fillRect/>
          </a:stretch>
        </p:blipFill>
        <p:spPr bwMode="auto">
          <a:xfrm>
            <a:off x="0" y="0"/>
            <a:ext cx="9144000" cy="6165304"/>
          </a:xfrm>
          <a:prstGeom prst="rect">
            <a:avLst/>
          </a:prstGeom>
          <a:noFill/>
          <a:ln w="9525">
            <a:noFill/>
            <a:miter lim="800000"/>
            <a:headEnd/>
            <a:tailEnd/>
          </a:ln>
        </p:spPr>
      </p:pic>
      <p:sp>
        <p:nvSpPr>
          <p:cNvPr id="8" name="Title 7"/>
          <p:cNvSpPr>
            <a:spLocks noGrp="1"/>
          </p:cNvSpPr>
          <p:nvPr>
            <p:ph type="title"/>
          </p:nvPr>
        </p:nvSpPr>
        <p:spPr/>
        <p:txBody>
          <a:bodyPr>
            <a:normAutofit/>
          </a:bodyPr>
          <a:lstStyle/>
          <a:p>
            <a:pPr lvl="0"/>
            <a:r>
              <a:rPr lang="en-GB" sz="3200" dirty="0" smtClean="0"/>
              <a:t>Contributions to sea-level change</a:t>
            </a:r>
            <a:endParaRPr lang="en-GB" dirty="0"/>
          </a:p>
        </p:txBody>
      </p:sp>
      <p:sp>
        <p:nvSpPr>
          <p:cNvPr id="9" name="Text Placeholder 8"/>
          <p:cNvSpPr>
            <a:spLocks noGrp="1"/>
          </p:cNvSpPr>
          <p:nvPr>
            <p:ph type="body" sz="quarter" idx="10"/>
          </p:nvPr>
        </p:nvSpPr>
        <p:spPr/>
        <p:txBody>
          <a:bodyPr/>
          <a:lstStyle/>
          <a:p>
            <a:endParaRPr lang="en-GB"/>
          </a:p>
        </p:txBody>
      </p:sp>
      <p:pic>
        <p:nvPicPr>
          <p:cNvPr id="1026" name="Picture 2" descr="C:\DATA\DGV\Meetings\2012\EU Parliament briefing\sea level factors.png"/>
          <p:cNvPicPr>
            <a:picLocks noChangeAspect="1" noChangeArrowheads="1"/>
          </p:cNvPicPr>
          <p:nvPr/>
        </p:nvPicPr>
        <p:blipFill>
          <a:blip r:embed="rId4" cstate="screen"/>
          <a:srcRect/>
          <a:stretch>
            <a:fillRect/>
          </a:stretch>
        </p:blipFill>
        <p:spPr bwMode="auto">
          <a:xfrm>
            <a:off x="1175642" y="1556792"/>
            <a:ext cx="6780734" cy="283845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noChangeAspect="1"/>
          </p:cNvGrpSpPr>
          <p:nvPr/>
        </p:nvGrpSpPr>
        <p:grpSpPr>
          <a:xfrm>
            <a:off x="2051720" y="1311324"/>
            <a:ext cx="5013138" cy="3198216"/>
            <a:chOff x="1334434" y="1311323"/>
            <a:chExt cx="6378496" cy="4069269"/>
          </a:xfrm>
        </p:grpSpPr>
        <p:pic>
          <p:nvPicPr>
            <p:cNvPr id="1028" name="Picture 4"/>
            <p:cNvPicPr>
              <a:picLocks noChangeAspect="1" noChangeArrowheads="1"/>
            </p:cNvPicPr>
            <p:nvPr/>
          </p:nvPicPr>
          <p:blipFill>
            <a:blip r:embed="rId3" cstate="screen"/>
            <a:srcRect/>
            <a:stretch>
              <a:fillRect/>
            </a:stretch>
          </p:blipFill>
          <p:spPr bwMode="auto">
            <a:xfrm rot="1557182">
              <a:off x="4583394" y="1316586"/>
              <a:ext cx="3129536" cy="4064006"/>
            </a:xfrm>
            <a:prstGeom prst="rect">
              <a:avLst/>
            </a:prstGeom>
            <a:ln>
              <a:noFill/>
            </a:ln>
            <a:effectLst>
              <a:outerShdw blurRad="292100" dist="139700" dir="2700000" algn="tl" rotWithShape="0">
                <a:srgbClr val="333333">
                  <a:alpha val="65000"/>
                </a:srgbClr>
              </a:outerShdw>
            </a:effectLst>
          </p:spPr>
        </p:pic>
        <p:pic>
          <p:nvPicPr>
            <p:cNvPr id="1027" name="Picture 3"/>
            <p:cNvPicPr>
              <a:picLocks noChangeAspect="1" noChangeArrowheads="1"/>
            </p:cNvPicPr>
            <p:nvPr/>
          </p:nvPicPr>
          <p:blipFill>
            <a:blip r:embed="rId4" cstate="screen"/>
            <a:srcRect/>
            <a:stretch>
              <a:fillRect/>
            </a:stretch>
          </p:blipFill>
          <p:spPr bwMode="auto">
            <a:xfrm rot="1550469">
              <a:off x="2990513" y="1311323"/>
              <a:ext cx="3101770" cy="4027948"/>
            </a:xfrm>
            <a:prstGeom prst="rect">
              <a:avLst/>
            </a:prstGeom>
            <a:ln>
              <a:noFill/>
            </a:ln>
            <a:effectLst>
              <a:outerShdw blurRad="292100" dist="139700" dir="2700000" algn="tl" rotWithShape="0">
                <a:srgbClr val="333333">
                  <a:alpha val="65000"/>
                </a:srgbClr>
              </a:outerShdw>
            </a:effectLst>
          </p:spPr>
        </p:pic>
        <p:pic>
          <p:nvPicPr>
            <p:cNvPr id="1026" name="Picture 2"/>
            <p:cNvPicPr>
              <a:picLocks noChangeAspect="1" noChangeArrowheads="1"/>
            </p:cNvPicPr>
            <p:nvPr/>
          </p:nvPicPr>
          <p:blipFill>
            <a:blip r:embed="rId5" cstate="screen"/>
            <a:srcRect/>
            <a:stretch>
              <a:fillRect/>
            </a:stretch>
          </p:blipFill>
          <p:spPr bwMode="auto">
            <a:xfrm rot="1555219">
              <a:off x="1334434" y="1328325"/>
              <a:ext cx="3178839" cy="4038995"/>
            </a:xfrm>
            <a:prstGeom prst="rect">
              <a:avLst/>
            </a:prstGeom>
            <a:ln>
              <a:noFill/>
            </a:ln>
            <a:effectLst>
              <a:outerShdw blurRad="292100" dist="139700" dir="2700000" algn="tl" rotWithShape="0">
                <a:srgbClr val="333333">
                  <a:alpha val="65000"/>
                </a:srgbClr>
              </a:outerShdw>
            </a:effectLst>
          </p:spPr>
        </p:pic>
      </p:grpSp>
      <p:sp>
        <p:nvSpPr>
          <p:cNvPr id="8" name="Title 7"/>
          <p:cNvSpPr>
            <a:spLocks noGrp="1"/>
          </p:cNvSpPr>
          <p:nvPr>
            <p:ph type="title"/>
          </p:nvPr>
        </p:nvSpPr>
        <p:spPr/>
        <p:txBody>
          <a:bodyPr>
            <a:normAutofit/>
          </a:bodyPr>
          <a:lstStyle/>
          <a:p>
            <a:r>
              <a:rPr lang="en-GB" sz="3200" dirty="0" smtClean="0">
                <a:solidFill>
                  <a:srgbClr val="000066"/>
                </a:solidFill>
                <a:cs typeface="Tahoma" pitchFamily="34" charset="0"/>
              </a:rPr>
              <a:t>IPCC (2007) on sea-level rise</a:t>
            </a:r>
            <a:endParaRPr lang="en-GB" dirty="0"/>
          </a:p>
        </p:txBody>
      </p:sp>
      <p:sp>
        <p:nvSpPr>
          <p:cNvPr id="5123" name="Rectangle 9"/>
          <p:cNvSpPr>
            <a:spLocks noGrp="1" noChangeArrowheads="1"/>
          </p:cNvSpPr>
          <p:nvPr>
            <p:ph type="body" sz="quarter" idx="10"/>
          </p:nvPr>
        </p:nvSpPr>
        <p:spPr>
          <a:xfrm>
            <a:off x="2844503" y="5013176"/>
            <a:ext cx="6048672" cy="1152128"/>
          </a:xfrm>
          <a:prstGeom prst="rect">
            <a:avLst/>
          </a:prstGeom>
          <a:noFill/>
        </p:spPr>
        <p:txBody>
          <a:bodyPr>
            <a:normAutofit fontScale="70000" lnSpcReduction="20000"/>
          </a:bodyPr>
          <a:lstStyle/>
          <a:p>
            <a:pPr eaLnBrk="1" hangingPunct="1">
              <a:defRPr/>
            </a:pPr>
            <a:r>
              <a:rPr lang="en-GB" sz="2000" dirty="0" smtClean="0">
                <a:solidFill>
                  <a:srgbClr val="003366"/>
                </a:solidFill>
              </a:rPr>
              <a:t> “…</a:t>
            </a:r>
            <a:r>
              <a:rPr lang="en-GB" sz="2000" b="1" dirty="0" smtClean="0">
                <a:solidFill>
                  <a:srgbClr val="003366"/>
                </a:solidFill>
              </a:rPr>
              <a:t>do not include the full effects of changes in ice sheet flow, because a basis in published literature is lacking.”</a:t>
            </a:r>
            <a:endParaRPr lang="en-GB" sz="2000" dirty="0" smtClean="0">
              <a:solidFill>
                <a:srgbClr val="003366"/>
              </a:solidFill>
            </a:endParaRPr>
          </a:p>
          <a:p>
            <a:pPr eaLnBrk="1" hangingPunct="1">
              <a:defRPr/>
            </a:pPr>
            <a:r>
              <a:rPr lang="en-GB" sz="2000" dirty="0" smtClean="0">
                <a:solidFill>
                  <a:srgbClr val="003366"/>
                </a:solidFill>
              </a:rPr>
              <a:t> </a:t>
            </a:r>
          </a:p>
          <a:p>
            <a:pPr eaLnBrk="1" hangingPunct="1">
              <a:defRPr/>
            </a:pPr>
            <a:r>
              <a:rPr lang="en-GB" sz="2000" b="1" dirty="0" smtClean="0">
                <a:solidFill>
                  <a:srgbClr val="003366"/>
                </a:solidFill>
              </a:rPr>
              <a:t>“…understanding of these effects is too limited to assess their likelihood or provide a best estimate or an upper bound for sea-level rise.”</a:t>
            </a:r>
          </a:p>
          <a:p>
            <a:pPr eaLnBrk="1" hangingPunct="1">
              <a:defRPr/>
            </a:pPr>
            <a:endParaRPr lang="en-GB" sz="2000" dirty="0" smtClean="0"/>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screen"/>
          <a:srcRect l="398" r="982"/>
          <a:stretch>
            <a:fillRect/>
          </a:stretch>
        </p:blipFill>
        <p:spPr bwMode="auto">
          <a:xfrm>
            <a:off x="0" y="0"/>
            <a:ext cx="9144000" cy="6165304"/>
          </a:xfrm>
          <a:prstGeom prst="rect">
            <a:avLst/>
          </a:prstGeom>
          <a:noFill/>
          <a:ln w="9525">
            <a:noFill/>
            <a:miter lim="800000"/>
            <a:headEnd/>
            <a:tailEnd/>
          </a:ln>
        </p:spPr>
      </p:pic>
      <p:graphicFrame>
        <p:nvGraphicFramePr>
          <p:cNvPr id="11" name="Chart 10"/>
          <p:cNvGraphicFramePr>
            <a:graphicFrameLocks/>
          </p:cNvGraphicFramePr>
          <p:nvPr/>
        </p:nvGraphicFramePr>
        <p:xfrm>
          <a:off x="611188" y="836712"/>
          <a:ext cx="8096250" cy="5003800"/>
        </p:xfrm>
        <a:graphic>
          <a:graphicData uri="http://schemas.openxmlformats.org/drawingml/2006/chart">
            <c:chart xmlns:c="http://schemas.openxmlformats.org/drawingml/2006/chart" xmlns:r="http://schemas.openxmlformats.org/officeDocument/2006/relationships" r:id="rId4"/>
          </a:graphicData>
        </a:graphic>
      </p:graphicFrame>
      <p:sp>
        <p:nvSpPr>
          <p:cNvPr id="4" name="Rectangle 2052"/>
          <p:cNvSpPr>
            <a:spLocks noGrp="1" noChangeArrowheads="1"/>
          </p:cNvSpPr>
          <p:nvPr>
            <p:ph type="title"/>
          </p:nvPr>
        </p:nvSpPr>
        <p:spPr/>
        <p:txBody>
          <a:bodyPr>
            <a:normAutofit/>
          </a:bodyPr>
          <a:lstStyle/>
          <a:p>
            <a:pPr eaLnBrk="1" hangingPunct="1">
              <a:defRPr/>
            </a:pPr>
            <a:r>
              <a:rPr lang="en-US" sz="3200" dirty="0" smtClean="0">
                <a:solidFill>
                  <a:schemeClr val="accent6">
                    <a:lumMod val="75000"/>
                  </a:schemeClr>
                </a:solidFill>
                <a:cs typeface="Tahoma" pitchFamily="34" charset="0"/>
              </a:rPr>
              <a:t>Future sea-level rise?</a:t>
            </a:r>
            <a:endParaRPr lang="en-US" sz="3200" dirty="0" smtClean="0">
              <a:solidFill>
                <a:schemeClr val="accent6">
                  <a:lumMod val="75000"/>
                </a:schemeClr>
              </a:solidFill>
              <a:latin typeface="+mn-lt"/>
              <a:cs typeface="Tahoma" pitchFamily="34" charset="0"/>
            </a:endParaRPr>
          </a:p>
        </p:txBody>
      </p:sp>
      <p:sp>
        <p:nvSpPr>
          <p:cNvPr id="15" name="Text Placeholder 14"/>
          <p:cNvSpPr>
            <a:spLocks noGrp="1"/>
          </p:cNvSpPr>
          <p:nvPr>
            <p:ph type="body" sz="quarter" idx="10"/>
          </p:nvPr>
        </p:nvSpPr>
        <p:spPr/>
        <p:txBody>
          <a:bodyPr/>
          <a:lstStyle/>
          <a:p>
            <a:r>
              <a:rPr lang="en-GB" dirty="0" smtClean="0"/>
              <a:t>Source: ice2sea</a:t>
            </a:r>
            <a:endParaRPr lang="en-GB" dirty="0"/>
          </a:p>
        </p:txBody>
      </p:sp>
      <p:cxnSp>
        <p:nvCxnSpPr>
          <p:cNvPr id="24579" name="Straight Connector 6"/>
          <p:cNvCxnSpPr>
            <a:cxnSpLocks noChangeShapeType="1"/>
          </p:cNvCxnSpPr>
          <p:nvPr/>
        </p:nvCxnSpPr>
        <p:spPr bwMode="auto">
          <a:xfrm rot="16200000" flipH="1">
            <a:off x="2602991" y="2111883"/>
            <a:ext cx="2272885" cy="49367"/>
          </a:xfrm>
          <a:prstGeom prst="line">
            <a:avLst/>
          </a:prstGeom>
          <a:noFill/>
          <a:ln w="9525" algn="ctr">
            <a:noFill/>
            <a:round/>
            <a:headEnd/>
            <a:tailEnd/>
          </a:ln>
        </p:spPr>
      </p:cxnSp>
      <p:cxnSp>
        <p:nvCxnSpPr>
          <p:cNvPr id="24580" name="Straight Connector 8"/>
          <p:cNvCxnSpPr>
            <a:cxnSpLocks noChangeShapeType="1"/>
          </p:cNvCxnSpPr>
          <p:nvPr/>
        </p:nvCxnSpPr>
        <p:spPr bwMode="auto">
          <a:xfrm rot="16200000" flipH="1">
            <a:off x="2232986" y="2410451"/>
            <a:ext cx="3012892" cy="49365"/>
          </a:xfrm>
          <a:prstGeom prst="line">
            <a:avLst/>
          </a:prstGeom>
          <a:noFill/>
          <a:ln w="9525" algn="ctr">
            <a:noFill/>
            <a:round/>
            <a:headEnd/>
            <a:tailEnd/>
          </a:ln>
        </p:spPr>
      </p:cxnSp>
      <p:cxnSp>
        <p:nvCxnSpPr>
          <p:cNvPr id="24581" name="Straight Connector 10"/>
          <p:cNvCxnSpPr>
            <a:cxnSpLocks noChangeShapeType="1"/>
          </p:cNvCxnSpPr>
          <p:nvPr/>
        </p:nvCxnSpPr>
        <p:spPr bwMode="auto">
          <a:xfrm rot="16200000" flipH="1">
            <a:off x="2336557" y="2286242"/>
            <a:ext cx="3239593" cy="197457"/>
          </a:xfrm>
          <a:prstGeom prst="line">
            <a:avLst/>
          </a:prstGeom>
          <a:noFill/>
          <a:ln w="9525" algn="ctr">
            <a:noFill/>
            <a:round/>
            <a:headEnd/>
            <a:tailEnd/>
          </a:ln>
        </p:spPr>
      </p:cxnSp>
      <p:sp>
        <p:nvSpPr>
          <p:cNvPr id="10" name="TextBox 15"/>
          <p:cNvSpPr txBox="1">
            <a:spLocks noChangeArrowheads="1"/>
          </p:cNvSpPr>
          <p:nvPr/>
        </p:nvSpPr>
        <p:spPr bwMode="auto">
          <a:xfrm>
            <a:off x="7020272" y="3140968"/>
            <a:ext cx="1152128" cy="584775"/>
          </a:xfrm>
          <a:prstGeom prst="rect">
            <a:avLst/>
          </a:prstGeom>
          <a:solidFill>
            <a:schemeClr val="accent6">
              <a:lumMod val="50000"/>
              <a:alpha val="32000"/>
            </a:schemeClr>
          </a:solidFill>
          <a:ln w="9525">
            <a:noFill/>
            <a:miter lim="800000"/>
            <a:headEnd/>
            <a:tailEnd/>
          </a:ln>
          <a:effectLst>
            <a:outerShdw blurRad="50800" dist="38100" dir="2700000" algn="tl" rotWithShape="0">
              <a:prstClr val="black">
                <a:alpha val="40000"/>
              </a:prstClr>
            </a:outerShdw>
          </a:effectLst>
        </p:spPr>
        <p:txBody>
          <a:bodyPr wrap="square">
            <a:spAutoFit/>
          </a:bodyPr>
          <a:lstStyle/>
          <a:p>
            <a:r>
              <a:rPr lang="en-GB" sz="1600" dirty="0" smtClean="0">
                <a:solidFill>
                  <a:schemeClr val="bg1"/>
                </a:solidFill>
              </a:rPr>
              <a:t>IPCC AR4</a:t>
            </a:r>
          </a:p>
          <a:p>
            <a:r>
              <a:rPr lang="en-GB" sz="1600" dirty="0" smtClean="0">
                <a:solidFill>
                  <a:schemeClr val="bg1"/>
                </a:solidFill>
              </a:rPr>
              <a:t>Upper</a:t>
            </a:r>
          </a:p>
        </p:txBody>
      </p:sp>
      <p:sp>
        <p:nvSpPr>
          <p:cNvPr id="24582" name="TextBox 15"/>
          <p:cNvSpPr txBox="1">
            <a:spLocks noChangeArrowheads="1"/>
          </p:cNvSpPr>
          <p:nvPr/>
        </p:nvSpPr>
        <p:spPr bwMode="auto">
          <a:xfrm>
            <a:off x="7020272" y="3822139"/>
            <a:ext cx="1656184" cy="830997"/>
          </a:xfrm>
          <a:prstGeom prst="rect">
            <a:avLst/>
          </a:prstGeom>
          <a:solidFill>
            <a:schemeClr val="accent2">
              <a:lumMod val="50000"/>
              <a:alpha val="37000"/>
            </a:schemeClr>
          </a:solidFill>
          <a:ln w="9525">
            <a:noFill/>
            <a:miter lim="800000"/>
            <a:headEnd/>
            <a:tailEnd/>
          </a:ln>
          <a:effectLst>
            <a:outerShdw blurRad="50800" dist="38100" dir="2700000" algn="tl" rotWithShape="0">
              <a:prstClr val="black">
                <a:alpha val="40000"/>
              </a:prstClr>
            </a:outerShdw>
          </a:effectLst>
        </p:spPr>
        <p:txBody>
          <a:bodyPr wrap="square">
            <a:spAutoFit/>
          </a:bodyPr>
          <a:lstStyle/>
          <a:p>
            <a:r>
              <a:rPr lang="en-GB" sz="1600" dirty="0" smtClean="0">
                <a:solidFill>
                  <a:schemeClr val="bg1"/>
                </a:solidFill>
              </a:rPr>
              <a:t>Continuation of 1870-present = IPCC AR4 lower</a:t>
            </a:r>
            <a:endParaRPr lang="en-GB" sz="1600" dirty="0">
              <a:solidFill>
                <a:schemeClr val="bg1"/>
              </a:solidFill>
            </a:endParaRPr>
          </a:p>
        </p:txBody>
      </p:sp>
      <p:sp>
        <p:nvSpPr>
          <p:cNvPr id="30" name="TextBox 15"/>
          <p:cNvSpPr txBox="1">
            <a:spLocks noChangeArrowheads="1"/>
          </p:cNvSpPr>
          <p:nvPr/>
        </p:nvSpPr>
        <p:spPr bwMode="auto">
          <a:xfrm>
            <a:off x="7020272" y="908720"/>
            <a:ext cx="1656184" cy="584775"/>
          </a:xfrm>
          <a:prstGeom prst="rect">
            <a:avLst/>
          </a:prstGeom>
          <a:solidFill>
            <a:schemeClr val="accent6">
              <a:lumMod val="50000"/>
              <a:alpha val="32000"/>
            </a:schemeClr>
          </a:solidFill>
          <a:ln w="9525">
            <a:noFill/>
            <a:miter lim="800000"/>
            <a:headEnd/>
            <a:tailEnd/>
          </a:ln>
          <a:effectLst>
            <a:outerShdw blurRad="50800" dist="38100" dir="2700000" algn="tl" rotWithShape="0">
              <a:prstClr val="black">
                <a:alpha val="40000"/>
              </a:prstClr>
            </a:outerShdw>
          </a:effectLst>
        </p:spPr>
        <p:txBody>
          <a:bodyPr wrap="square">
            <a:spAutoFit/>
          </a:bodyPr>
          <a:lstStyle/>
          <a:p>
            <a:r>
              <a:rPr lang="en-GB" sz="1600" dirty="0" smtClean="0">
                <a:solidFill>
                  <a:schemeClr val="bg1"/>
                </a:solidFill>
              </a:rPr>
              <a:t>Pfeffer “plausible limit”</a:t>
            </a:r>
            <a:endParaRPr lang="en-GB" sz="1600" dirty="0">
              <a:solidFill>
                <a:schemeClr val="bg1"/>
              </a:solidFill>
            </a:endParaRPr>
          </a:p>
        </p:txBody>
      </p:sp>
      <p:sp>
        <p:nvSpPr>
          <p:cNvPr id="31" name="Freeform 30"/>
          <p:cNvSpPr/>
          <p:nvPr/>
        </p:nvSpPr>
        <p:spPr>
          <a:xfrm flipH="1">
            <a:off x="6660232" y="1268760"/>
            <a:ext cx="288702" cy="276999"/>
          </a:xfrm>
          <a:custGeom>
            <a:avLst/>
            <a:gdLst>
              <a:gd name="connsiteX0" fmla="*/ 0 w 288702"/>
              <a:gd name="connsiteY0" fmla="*/ 137562 h 550247"/>
              <a:gd name="connsiteX1" fmla="*/ 144351 w 288702"/>
              <a:gd name="connsiteY1" fmla="*/ 137562 h 550247"/>
              <a:gd name="connsiteX2" fmla="*/ 144351 w 288702"/>
              <a:gd name="connsiteY2" fmla="*/ 0 h 550247"/>
              <a:gd name="connsiteX3" fmla="*/ 288702 w 288702"/>
              <a:gd name="connsiteY3" fmla="*/ 275124 h 550247"/>
              <a:gd name="connsiteX4" fmla="*/ 144351 w 288702"/>
              <a:gd name="connsiteY4" fmla="*/ 550247 h 550247"/>
              <a:gd name="connsiteX5" fmla="*/ 144351 w 288702"/>
              <a:gd name="connsiteY5" fmla="*/ 412685 h 550247"/>
              <a:gd name="connsiteX6" fmla="*/ 0 w 288702"/>
              <a:gd name="connsiteY6" fmla="*/ 412685 h 550247"/>
              <a:gd name="connsiteX7" fmla="*/ 0 w 288702"/>
              <a:gd name="connsiteY7" fmla="*/ 137562 h 550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702" h="550247">
                <a:moveTo>
                  <a:pt x="0" y="137562"/>
                </a:moveTo>
                <a:lnTo>
                  <a:pt x="144351" y="137562"/>
                </a:lnTo>
                <a:lnTo>
                  <a:pt x="144351" y="0"/>
                </a:lnTo>
                <a:lnTo>
                  <a:pt x="288702" y="275124"/>
                </a:lnTo>
                <a:lnTo>
                  <a:pt x="144351" y="550247"/>
                </a:lnTo>
                <a:lnTo>
                  <a:pt x="144351" y="412685"/>
                </a:lnTo>
                <a:lnTo>
                  <a:pt x="0" y="412685"/>
                </a:lnTo>
                <a:lnTo>
                  <a:pt x="0" y="137562"/>
                </a:lnTo>
                <a:close/>
              </a:path>
            </a:pathLst>
          </a:custGeom>
          <a:solidFill>
            <a:srgbClr val="FF0000"/>
          </a:solidFill>
          <a:ln w="3175" cmpd="sng">
            <a:solidFill>
              <a:srgbClr val="FF0000"/>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nchor="ctr">
            <a:spAutoFit/>
          </a:bodyPr>
          <a:lstStyle/>
          <a:p>
            <a:pPr algn="ctr"/>
            <a:endParaRPr lang="en-GB" sz="1200" dirty="0" smtClean="0">
              <a:solidFill>
                <a:srgbClr val="000000"/>
              </a:solidFill>
              <a:latin typeface="Tahoma" pitchFamily="34" charset="0"/>
              <a:cs typeface="Tahoma" pitchFamily="34" charset="0"/>
            </a:endParaRPr>
          </a:p>
        </p:txBody>
      </p:sp>
      <p:sp>
        <p:nvSpPr>
          <p:cNvPr id="33" name="TextBox 15"/>
          <p:cNvSpPr txBox="1">
            <a:spLocks noChangeArrowheads="1"/>
          </p:cNvSpPr>
          <p:nvPr/>
        </p:nvSpPr>
        <p:spPr bwMode="auto">
          <a:xfrm>
            <a:off x="7020272" y="1556792"/>
            <a:ext cx="1656184" cy="830997"/>
          </a:xfrm>
          <a:prstGeom prst="rect">
            <a:avLst/>
          </a:prstGeom>
          <a:solidFill>
            <a:schemeClr val="accent6">
              <a:lumMod val="50000"/>
              <a:alpha val="32000"/>
            </a:schemeClr>
          </a:solidFill>
          <a:ln w="9525">
            <a:noFill/>
            <a:miter lim="800000"/>
            <a:headEnd/>
            <a:tailEnd/>
          </a:ln>
          <a:effectLst>
            <a:outerShdw blurRad="50800" dist="38100" dir="2700000" algn="tl" rotWithShape="0">
              <a:prstClr val="black">
                <a:alpha val="40000"/>
              </a:prstClr>
            </a:outerShdw>
          </a:effectLst>
        </p:spPr>
        <p:txBody>
          <a:bodyPr wrap="square">
            <a:spAutoFit/>
          </a:bodyPr>
          <a:lstStyle/>
          <a:p>
            <a:r>
              <a:rPr lang="en-GB" sz="1600" dirty="0" smtClean="0">
                <a:solidFill>
                  <a:schemeClr val="bg1"/>
                </a:solidFill>
              </a:rPr>
              <a:t>Vermeer and </a:t>
            </a:r>
            <a:r>
              <a:rPr lang="en-GB" sz="1600" dirty="0" err="1" smtClean="0">
                <a:solidFill>
                  <a:schemeClr val="bg1"/>
                </a:solidFill>
              </a:rPr>
              <a:t>Rahmsdorf</a:t>
            </a:r>
            <a:r>
              <a:rPr lang="en-GB" sz="1600" dirty="0" smtClean="0">
                <a:solidFill>
                  <a:schemeClr val="bg1"/>
                </a:solidFill>
              </a:rPr>
              <a:t>, 2009</a:t>
            </a:r>
            <a:endParaRPr lang="en-GB" sz="1600" dirty="0">
              <a:solidFill>
                <a:schemeClr val="bg1"/>
              </a:solidFill>
            </a:endParaRPr>
          </a:p>
        </p:txBody>
      </p:sp>
      <p:sp>
        <p:nvSpPr>
          <p:cNvPr id="34" name="TextBox 15"/>
          <p:cNvSpPr txBox="1">
            <a:spLocks noChangeArrowheads="1"/>
          </p:cNvSpPr>
          <p:nvPr/>
        </p:nvSpPr>
        <p:spPr bwMode="auto">
          <a:xfrm>
            <a:off x="7020272" y="2492896"/>
            <a:ext cx="1584176" cy="584775"/>
          </a:xfrm>
          <a:prstGeom prst="rect">
            <a:avLst/>
          </a:prstGeom>
          <a:solidFill>
            <a:schemeClr val="accent6">
              <a:lumMod val="50000"/>
              <a:alpha val="32000"/>
            </a:schemeClr>
          </a:solidFill>
          <a:ln w="9525">
            <a:noFill/>
            <a:miter lim="800000"/>
            <a:headEnd/>
            <a:tailEnd/>
          </a:ln>
          <a:effectLst>
            <a:outerShdw blurRad="50800" dist="38100" dir="2700000" algn="tl" rotWithShape="0">
              <a:prstClr val="black">
                <a:alpha val="40000"/>
              </a:prstClr>
            </a:outerShdw>
          </a:effectLst>
        </p:spPr>
        <p:txBody>
          <a:bodyPr wrap="square">
            <a:spAutoFit/>
          </a:bodyPr>
          <a:lstStyle/>
          <a:p>
            <a:r>
              <a:rPr lang="en-GB" sz="1600" dirty="0" err="1" smtClean="0">
                <a:solidFill>
                  <a:schemeClr val="bg1"/>
                </a:solidFill>
              </a:rPr>
              <a:t>Deltacommisee</a:t>
            </a:r>
            <a:r>
              <a:rPr lang="en-GB" sz="1600" dirty="0" smtClean="0">
                <a:solidFill>
                  <a:schemeClr val="bg1"/>
                </a:solidFill>
              </a:rPr>
              <a:t> upper</a:t>
            </a:r>
            <a:endParaRPr lang="en-GB" sz="1600" dirty="0">
              <a:solidFill>
                <a:schemeClr val="bg1"/>
              </a:solidFill>
            </a:endParaRPr>
          </a:p>
        </p:txBody>
      </p:sp>
      <p:cxnSp>
        <p:nvCxnSpPr>
          <p:cNvPr id="23" name="Straight Arrow Connector 22"/>
          <p:cNvCxnSpPr/>
          <p:nvPr/>
        </p:nvCxnSpPr>
        <p:spPr bwMode="auto">
          <a:xfrm>
            <a:off x="5652120" y="332656"/>
            <a:ext cx="914400" cy="914400"/>
          </a:xfrm>
          <a:prstGeom prst="straightConnector1">
            <a:avLst/>
          </a:prstGeom>
          <a:noFill/>
          <a:ln w="9525" cap="flat" cmpd="sng" algn="ctr">
            <a:noFill/>
            <a:prstDash val="solid"/>
            <a:round/>
            <a:headEnd type="none" w="med" len="med"/>
            <a:tailEnd type="arrow"/>
          </a:ln>
          <a:effectLst/>
        </p:spPr>
      </p:cxnSp>
      <p:sp>
        <p:nvSpPr>
          <p:cNvPr id="24" name="Freeform 23"/>
          <p:cNvSpPr/>
          <p:nvPr/>
        </p:nvSpPr>
        <p:spPr>
          <a:xfrm flipH="1">
            <a:off x="6660232" y="1628800"/>
            <a:ext cx="288702" cy="276999"/>
          </a:xfrm>
          <a:custGeom>
            <a:avLst/>
            <a:gdLst>
              <a:gd name="connsiteX0" fmla="*/ 0 w 288702"/>
              <a:gd name="connsiteY0" fmla="*/ 137562 h 550247"/>
              <a:gd name="connsiteX1" fmla="*/ 144351 w 288702"/>
              <a:gd name="connsiteY1" fmla="*/ 137562 h 550247"/>
              <a:gd name="connsiteX2" fmla="*/ 144351 w 288702"/>
              <a:gd name="connsiteY2" fmla="*/ 0 h 550247"/>
              <a:gd name="connsiteX3" fmla="*/ 288702 w 288702"/>
              <a:gd name="connsiteY3" fmla="*/ 275124 h 550247"/>
              <a:gd name="connsiteX4" fmla="*/ 144351 w 288702"/>
              <a:gd name="connsiteY4" fmla="*/ 550247 h 550247"/>
              <a:gd name="connsiteX5" fmla="*/ 144351 w 288702"/>
              <a:gd name="connsiteY5" fmla="*/ 412685 h 550247"/>
              <a:gd name="connsiteX6" fmla="*/ 0 w 288702"/>
              <a:gd name="connsiteY6" fmla="*/ 412685 h 550247"/>
              <a:gd name="connsiteX7" fmla="*/ 0 w 288702"/>
              <a:gd name="connsiteY7" fmla="*/ 137562 h 550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702" h="550247">
                <a:moveTo>
                  <a:pt x="0" y="137562"/>
                </a:moveTo>
                <a:lnTo>
                  <a:pt x="144351" y="137562"/>
                </a:lnTo>
                <a:lnTo>
                  <a:pt x="144351" y="0"/>
                </a:lnTo>
                <a:lnTo>
                  <a:pt x="288702" y="275124"/>
                </a:lnTo>
                <a:lnTo>
                  <a:pt x="144351" y="550247"/>
                </a:lnTo>
                <a:lnTo>
                  <a:pt x="144351" y="412685"/>
                </a:lnTo>
                <a:lnTo>
                  <a:pt x="0" y="412685"/>
                </a:lnTo>
                <a:lnTo>
                  <a:pt x="0" y="137562"/>
                </a:lnTo>
                <a:close/>
              </a:path>
            </a:pathLst>
          </a:custGeom>
          <a:solidFill>
            <a:srgbClr val="FF0000"/>
          </a:solidFill>
          <a:ln w="3175" cmpd="sng">
            <a:solidFill>
              <a:srgbClr val="FF0000"/>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nchor="ctr">
            <a:spAutoFit/>
          </a:bodyPr>
          <a:lstStyle/>
          <a:p>
            <a:pPr algn="ctr"/>
            <a:endParaRPr lang="en-GB" sz="1200" dirty="0" smtClean="0">
              <a:solidFill>
                <a:srgbClr val="000000"/>
              </a:solidFill>
              <a:latin typeface="Tahoma" pitchFamily="34" charset="0"/>
              <a:cs typeface="Tahoma" pitchFamily="34" charset="0"/>
            </a:endParaRPr>
          </a:p>
        </p:txBody>
      </p:sp>
      <p:sp>
        <p:nvSpPr>
          <p:cNvPr id="25" name="Freeform 24"/>
          <p:cNvSpPr/>
          <p:nvPr/>
        </p:nvSpPr>
        <p:spPr>
          <a:xfrm flipH="1">
            <a:off x="6660232" y="2420888"/>
            <a:ext cx="288702" cy="276999"/>
          </a:xfrm>
          <a:custGeom>
            <a:avLst/>
            <a:gdLst>
              <a:gd name="connsiteX0" fmla="*/ 0 w 288702"/>
              <a:gd name="connsiteY0" fmla="*/ 137562 h 550247"/>
              <a:gd name="connsiteX1" fmla="*/ 144351 w 288702"/>
              <a:gd name="connsiteY1" fmla="*/ 137562 h 550247"/>
              <a:gd name="connsiteX2" fmla="*/ 144351 w 288702"/>
              <a:gd name="connsiteY2" fmla="*/ 0 h 550247"/>
              <a:gd name="connsiteX3" fmla="*/ 288702 w 288702"/>
              <a:gd name="connsiteY3" fmla="*/ 275124 h 550247"/>
              <a:gd name="connsiteX4" fmla="*/ 144351 w 288702"/>
              <a:gd name="connsiteY4" fmla="*/ 550247 h 550247"/>
              <a:gd name="connsiteX5" fmla="*/ 144351 w 288702"/>
              <a:gd name="connsiteY5" fmla="*/ 412685 h 550247"/>
              <a:gd name="connsiteX6" fmla="*/ 0 w 288702"/>
              <a:gd name="connsiteY6" fmla="*/ 412685 h 550247"/>
              <a:gd name="connsiteX7" fmla="*/ 0 w 288702"/>
              <a:gd name="connsiteY7" fmla="*/ 137562 h 550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702" h="550247">
                <a:moveTo>
                  <a:pt x="0" y="137562"/>
                </a:moveTo>
                <a:lnTo>
                  <a:pt x="144351" y="137562"/>
                </a:lnTo>
                <a:lnTo>
                  <a:pt x="144351" y="0"/>
                </a:lnTo>
                <a:lnTo>
                  <a:pt x="288702" y="275124"/>
                </a:lnTo>
                <a:lnTo>
                  <a:pt x="144351" y="550247"/>
                </a:lnTo>
                <a:lnTo>
                  <a:pt x="144351" y="412685"/>
                </a:lnTo>
                <a:lnTo>
                  <a:pt x="0" y="412685"/>
                </a:lnTo>
                <a:lnTo>
                  <a:pt x="0" y="137562"/>
                </a:lnTo>
                <a:close/>
              </a:path>
            </a:pathLst>
          </a:custGeom>
          <a:solidFill>
            <a:srgbClr val="FF0000"/>
          </a:solidFill>
          <a:ln w="3175" cmpd="sng">
            <a:solidFill>
              <a:srgbClr val="FF0000"/>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nchor="ctr">
            <a:spAutoFit/>
          </a:bodyPr>
          <a:lstStyle/>
          <a:p>
            <a:pPr algn="ctr"/>
            <a:endParaRPr lang="en-GB" sz="1200" dirty="0" smtClean="0">
              <a:solidFill>
                <a:srgbClr val="000000"/>
              </a:solidFill>
              <a:latin typeface="Tahoma" pitchFamily="34" charset="0"/>
              <a:cs typeface="Tahoma" pitchFamily="34" charset="0"/>
            </a:endParaRPr>
          </a:p>
        </p:txBody>
      </p:sp>
      <p:sp>
        <p:nvSpPr>
          <p:cNvPr id="26" name="Freeform 25"/>
          <p:cNvSpPr/>
          <p:nvPr/>
        </p:nvSpPr>
        <p:spPr>
          <a:xfrm flipH="1">
            <a:off x="6660232" y="3068960"/>
            <a:ext cx="288702" cy="276999"/>
          </a:xfrm>
          <a:custGeom>
            <a:avLst/>
            <a:gdLst>
              <a:gd name="connsiteX0" fmla="*/ 0 w 288702"/>
              <a:gd name="connsiteY0" fmla="*/ 137562 h 550247"/>
              <a:gd name="connsiteX1" fmla="*/ 144351 w 288702"/>
              <a:gd name="connsiteY1" fmla="*/ 137562 h 550247"/>
              <a:gd name="connsiteX2" fmla="*/ 144351 w 288702"/>
              <a:gd name="connsiteY2" fmla="*/ 0 h 550247"/>
              <a:gd name="connsiteX3" fmla="*/ 288702 w 288702"/>
              <a:gd name="connsiteY3" fmla="*/ 275124 h 550247"/>
              <a:gd name="connsiteX4" fmla="*/ 144351 w 288702"/>
              <a:gd name="connsiteY4" fmla="*/ 550247 h 550247"/>
              <a:gd name="connsiteX5" fmla="*/ 144351 w 288702"/>
              <a:gd name="connsiteY5" fmla="*/ 412685 h 550247"/>
              <a:gd name="connsiteX6" fmla="*/ 0 w 288702"/>
              <a:gd name="connsiteY6" fmla="*/ 412685 h 550247"/>
              <a:gd name="connsiteX7" fmla="*/ 0 w 288702"/>
              <a:gd name="connsiteY7" fmla="*/ 137562 h 550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702" h="550247">
                <a:moveTo>
                  <a:pt x="0" y="137562"/>
                </a:moveTo>
                <a:lnTo>
                  <a:pt x="144351" y="137562"/>
                </a:lnTo>
                <a:lnTo>
                  <a:pt x="144351" y="0"/>
                </a:lnTo>
                <a:lnTo>
                  <a:pt x="288702" y="275124"/>
                </a:lnTo>
                <a:lnTo>
                  <a:pt x="144351" y="550247"/>
                </a:lnTo>
                <a:lnTo>
                  <a:pt x="144351" y="412685"/>
                </a:lnTo>
                <a:lnTo>
                  <a:pt x="0" y="412685"/>
                </a:lnTo>
                <a:lnTo>
                  <a:pt x="0" y="137562"/>
                </a:lnTo>
                <a:close/>
              </a:path>
            </a:pathLst>
          </a:custGeom>
          <a:solidFill>
            <a:srgbClr val="FF0000"/>
          </a:solidFill>
          <a:ln w="3175" cmpd="sng">
            <a:solidFill>
              <a:srgbClr val="FF0000"/>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nchor="ctr">
            <a:spAutoFit/>
          </a:bodyPr>
          <a:lstStyle/>
          <a:p>
            <a:pPr algn="ctr"/>
            <a:endParaRPr lang="en-GB" sz="1200" dirty="0" smtClean="0">
              <a:solidFill>
                <a:srgbClr val="000000"/>
              </a:solidFill>
              <a:latin typeface="Tahoma" pitchFamily="34" charset="0"/>
              <a:cs typeface="Tahoma" pitchFamily="34" charset="0"/>
            </a:endParaRPr>
          </a:p>
        </p:txBody>
      </p:sp>
      <p:sp>
        <p:nvSpPr>
          <p:cNvPr id="27" name="Freeform 26"/>
          <p:cNvSpPr/>
          <p:nvPr/>
        </p:nvSpPr>
        <p:spPr>
          <a:xfrm flipH="1">
            <a:off x="6660232" y="3789040"/>
            <a:ext cx="288702" cy="276999"/>
          </a:xfrm>
          <a:custGeom>
            <a:avLst/>
            <a:gdLst>
              <a:gd name="connsiteX0" fmla="*/ 0 w 288702"/>
              <a:gd name="connsiteY0" fmla="*/ 137562 h 550247"/>
              <a:gd name="connsiteX1" fmla="*/ 144351 w 288702"/>
              <a:gd name="connsiteY1" fmla="*/ 137562 h 550247"/>
              <a:gd name="connsiteX2" fmla="*/ 144351 w 288702"/>
              <a:gd name="connsiteY2" fmla="*/ 0 h 550247"/>
              <a:gd name="connsiteX3" fmla="*/ 288702 w 288702"/>
              <a:gd name="connsiteY3" fmla="*/ 275124 h 550247"/>
              <a:gd name="connsiteX4" fmla="*/ 144351 w 288702"/>
              <a:gd name="connsiteY4" fmla="*/ 550247 h 550247"/>
              <a:gd name="connsiteX5" fmla="*/ 144351 w 288702"/>
              <a:gd name="connsiteY5" fmla="*/ 412685 h 550247"/>
              <a:gd name="connsiteX6" fmla="*/ 0 w 288702"/>
              <a:gd name="connsiteY6" fmla="*/ 412685 h 550247"/>
              <a:gd name="connsiteX7" fmla="*/ 0 w 288702"/>
              <a:gd name="connsiteY7" fmla="*/ 137562 h 550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702" h="550247">
                <a:moveTo>
                  <a:pt x="0" y="137562"/>
                </a:moveTo>
                <a:lnTo>
                  <a:pt x="144351" y="137562"/>
                </a:lnTo>
                <a:lnTo>
                  <a:pt x="144351" y="0"/>
                </a:lnTo>
                <a:lnTo>
                  <a:pt x="288702" y="275124"/>
                </a:lnTo>
                <a:lnTo>
                  <a:pt x="144351" y="550247"/>
                </a:lnTo>
                <a:lnTo>
                  <a:pt x="144351" y="412685"/>
                </a:lnTo>
                <a:lnTo>
                  <a:pt x="0" y="412685"/>
                </a:lnTo>
                <a:lnTo>
                  <a:pt x="0" y="137562"/>
                </a:lnTo>
                <a:close/>
              </a:path>
            </a:pathLst>
          </a:custGeom>
          <a:solidFill>
            <a:srgbClr val="FF0000"/>
          </a:solidFill>
          <a:ln w="3175" cmpd="sng">
            <a:solidFill>
              <a:srgbClr val="FF0000"/>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nchor="ctr">
            <a:spAutoFit/>
          </a:bodyPr>
          <a:lstStyle/>
          <a:p>
            <a:pPr algn="ctr"/>
            <a:endParaRPr lang="en-GB" sz="1200" dirty="0" smtClean="0">
              <a:solidFill>
                <a:srgbClr val="000000"/>
              </a:solidFill>
              <a:latin typeface="Tahoma" pitchFamily="34" charset="0"/>
              <a:cs typeface="Tahoma" pitchFamily="34" charset="0"/>
            </a:endParaRPr>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cstate="screen"/>
          <a:srcRect b="10109"/>
          <a:stretch>
            <a:fillRect/>
          </a:stretch>
        </p:blipFill>
        <p:spPr bwMode="auto">
          <a:xfrm>
            <a:off x="0" y="546"/>
            <a:ext cx="9144000" cy="6165304"/>
          </a:xfrm>
          <a:prstGeom prst="rect">
            <a:avLst/>
          </a:prstGeom>
          <a:noFill/>
          <a:ln w="9525">
            <a:solidFill>
              <a:schemeClr val="tx1"/>
            </a:solidFill>
            <a:miter lim="800000"/>
            <a:headEnd/>
            <a:tailEnd/>
          </a:ln>
        </p:spPr>
      </p:pic>
      <p:sp>
        <p:nvSpPr>
          <p:cNvPr id="20" name="Title 19"/>
          <p:cNvSpPr>
            <a:spLocks noGrp="1"/>
          </p:cNvSpPr>
          <p:nvPr>
            <p:ph type="title"/>
          </p:nvPr>
        </p:nvSpPr>
        <p:spPr/>
        <p:txBody>
          <a:bodyPr/>
          <a:lstStyle/>
          <a:p>
            <a:pPr algn="r"/>
            <a:r>
              <a:rPr lang="en-GB" dirty="0" smtClean="0">
                <a:solidFill>
                  <a:schemeClr val="bg1"/>
                </a:solidFill>
              </a:rPr>
              <a:t>Copenhagen – case study</a:t>
            </a:r>
            <a:endParaRPr lang="en-GB" dirty="0">
              <a:solidFill>
                <a:schemeClr val="bg1"/>
              </a:solidFill>
            </a:endParaRPr>
          </a:p>
        </p:txBody>
      </p:sp>
      <p:sp>
        <p:nvSpPr>
          <p:cNvPr id="23" name="Text Placeholder 22"/>
          <p:cNvSpPr>
            <a:spLocks noGrp="1"/>
          </p:cNvSpPr>
          <p:nvPr>
            <p:ph type="body" sz="quarter" idx="10"/>
          </p:nvPr>
        </p:nvSpPr>
        <p:spPr/>
        <p:txBody>
          <a:bodyPr/>
          <a:lstStyle/>
          <a:p>
            <a:r>
              <a:rPr lang="en-GB" dirty="0" smtClean="0"/>
              <a:t>Carlo Sorensen et al., 2010</a:t>
            </a:r>
            <a:endParaRPr lang="en-GB" dirty="0"/>
          </a:p>
        </p:txBody>
      </p:sp>
      <p:cxnSp>
        <p:nvCxnSpPr>
          <p:cNvPr id="29" name="Straight Arrow Connector 28"/>
          <p:cNvCxnSpPr/>
          <p:nvPr/>
        </p:nvCxnSpPr>
        <p:spPr bwMode="auto">
          <a:xfrm>
            <a:off x="2699792" y="908720"/>
            <a:ext cx="914400" cy="914400"/>
          </a:xfrm>
          <a:prstGeom prst="straightConnector1">
            <a:avLst/>
          </a:prstGeom>
          <a:noFill/>
          <a:ln w="9525" cap="flat" cmpd="sng" algn="ctr">
            <a:noFill/>
            <a:prstDash val="solid"/>
            <a:round/>
            <a:headEnd type="none" w="med" len="med"/>
            <a:tailEnd type="arrow"/>
          </a:ln>
          <a:effectLst/>
        </p:spPr>
      </p:cxnSp>
      <p:sp>
        <p:nvSpPr>
          <p:cNvPr id="60" name="Rectangle 59"/>
          <p:cNvSpPr/>
          <p:nvPr/>
        </p:nvSpPr>
        <p:spPr>
          <a:xfrm>
            <a:off x="5724128" y="1556792"/>
            <a:ext cx="3312368" cy="3785652"/>
          </a:xfrm>
          <a:prstGeom prst="rect">
            <a:avLst/>
          </a:prstGeom>
          <a:solidFill>
            <a:schemeClr val="accent1">
              <a:alpha val="49000"/>
            </a:schemeClr>
          </a:solidFill>
        </p:spPr>
        <p:txBody>
          <a:bodyPr wrap="square">
            <a:spAutoFit/>
          </a:bodyPr>
          <a:lstStyle/>
          <a:p>
            <a:r>
              <a:rPr lang="en-GB" b="1" u="sng" dirty="0" err="1" smtClean="0">
                <a:latin typeface="+mn-lt"/>
              </a:rPr>
              <a:t>Hornbaek</a:t>
            </a:r>
            <a:r>
              <a:rPr lang="en-GB" b="1" u="sng" dirty="0" smtClean="0">
                <a:latin typeface="+mn-lt"/>
              </a:rPr>
              <a:t> storm history </a:t>
            </a:r>
            <a:r>
              <a:rPr lang="en-GB" b="1" dirty="0" smtClean="0">
                <a:latin typeface="+mn-lt"/>
              </a:rPr>
              <a:t>(Date – Storm height /cm)</a:t>
            </a:r>
          </a:p>
          <a:p>
            <a:r>
              <a:rPr lang="en-GB" b="1" dirty="0" smtClean="0">
                <a:latin typeface="+mn-lt"/>
              </a:rPr>
              <a:t>1 January 1922 -          173</a:t>
            </a:r>
          </a:p>
          <a:p>
            <a:r>
              <a:rPr lang="en-GB" b="1" dirty="0" smtClean="0">
                <a:latin typeface="+mn-lt"/>
              </a:rPr>
              <a:t>7 November 1985 -     164</a:t>
            </a:r>
          </a:p>
          <a:p>
            <a:r>
              <a:rPr lang="en-GB" b="1" dirty="0" smtClean="0">
                <a:latin typeface="+mn-lt"/>
              </a:rPr>
              <a:t>18 December 1921 -   158</a:t>
            </a:r>
          </a:p>
          <a:p>
            <a:r>
              <a:rPr lang="en-GB" b="1" dirty="0" smtClean="0">
                <a:latin typeface="+mn-lt"/>
              </a:rPr>
              <a:t>2 November 1921 -     154</a:t>
            </a:r>
          </a:p>
          <a:p>
            <a:r>
              <a:rPr lang="en-GB" b="1" dirty="0" smtClean="0">
                <a:latin typeface="+mn-lt"/>
              </a:rPr>
              <a:t>20 November 1973 -   149</a:t>
            </a:r>
          </a:p>
          <a:p>
            <a:r>
              <a:rPr lang="en-GB" b="1" dirty="0" smtClean="0">
                <a:latin typeface="+mn-lt"/>
              </a:rPr>
              <a:t>1 March 2008 -            149</a:t>
            </a:r>
          </a:p>
          <a:p>
            <a:r>
              <a:rPr lang="en-GB" b="1" dirty="0" smtClean="0">
                <a:latin typeface="+mn-lt"/>
              </a:rPr>
              <a:t>4 October 1927 -         146</a:t>
            </a:r>
          </a:p>
          <a:p>
            <a:r>
              <a:rPr lang="en-GB" b="1" dirty="0" smtClean="0">
                <a:latin typeface="+mn-lt"/>
              </a:rPr>
              <a:t>9 November 2007 -     144</a:t>
            </a:r>
          </a:p>
          <a:p>
            <a:r>
              <a:rPr lang="en-GB" b="1" dirty="0" smtClean="0">
                <a:latin typeface="+mn-lt"/>
              </a:rPr>
              <a:t>10 October 1923 -       143</a:t>
            </a:r>
          </a:p>
          <a:p>
            <a:r>
              <a:rPr lang="en-GB" b="1" dirty="0" smtClean="0">
                <a:latin typeface="+mn-lt"/>
              </a:rPr>
              <a:t>16 December 1982 -   141</a:t>
            </a:r>
            <a:endParaRPr lang="en-GB" b="1" dirty="0">
              <a:latin typeface="+mn-lt"/>
            </a:endParaRPr>
          </a:p>
        </p:txBody>
      </p:sp>
      <p:sp>
        <p:nvSpPr>
          <p:cNvPr id="8" name="Oval 7"/>
          <p:cNvSpPr/>
          <p:nvPr/>
        </p:nvSpPr>
        <p:spPr>
          <a:xfrm>
            <a:off x="4211960" y="1772816"/>
            <a:ext cx="144016" cy="144016"/>
          </a:xfrm>
          <a:prstGeom prst="ellipse">
            <a:avLst/>
          </a:prstGeom>
          <a:solidFill>
            <a:srgbClr val="FF0000"/>
          </a:solidFill>
          <a:ln>
            <a:solidFill>
              <a:schemeClr val="bg1"/>
            </a:solidFill>
          </a:ln>
        </p:spPr>
        <p:style>
          <a:lnRef idx="1">
            <a:schemeClr val="accent5"/>
          </a:lnRef>
          <a:fillRef idx="2">
            <a:schemeClr val="accent5"/>
          </a:fillRef>
          <a:effectRef idx="1">
            <a:schemeClr val="accent5"/>
          </a:effectRef>
          <a:fontRef idx="minor">
            <a:schemeClr val="dk1"/>
          </a:fontRef>
        </p:style>
        <p:txBody>
          <a:bodyPr wrap="square" rtlCol="0" anchor="ctr">
            <a:spAutoFit/>
          </a:bodyPr>
          <a:lstStyle/>
          <a:p>
            <a:pPr algn="ctr"/>
            <a:endParaRPr lang="en-GB" sz="1200" dirty="0" smtClean="0">
              <a:solidFill>
                <a:srgbClr val="000000"/>
              </a:solidFill>
              <a:latin typeface="Tahoma" pitchFamily="34" charset="0"/>
              <a:cs typeface="Tahoma" pitchFamily="34" charset="0"/>
            </a:endParaRPr>
          </a:p>
        </p:txBody>
      </p:sp>
      <p:sp>
        <p:nvSpPr>
          <p:cNvPr id="10" name="Freeform 9"/>
          <p:cNvSpPr/>
          <p:nvPr/>
        </p:nvSpPr>
        <p:spPr bwMode="auto">
          <a:xfrm>
            <a:off x="247650" y="423863"/>
            <a:ext cx="3952875" cy="1233487"/>
          </a:xfrm>
          <a:custGeom>
            <a:avLst/>
            <a:gdLst>
              <a:gd name="connsiteX0" fmla="*/ 0 w 3952875"/>
              <a:gd name="connsiteY0" fmla="*/ 614362 h 1233487"/>
              <a:gd name="connsiteX1" fmla="*/ 2009775 w 3952875"/>
              <a:gd name="connsiteY1" fmla="*/ 61912 h 1233487"/>
              <a:gd name="connsiteX2" fmla="*/ 2724150 w 3952875"/>
              <a:gd name="connsiteY2" fmla="*/ 985837 h 1233487"/>
              <a:gd name="connsiteX3" fmla="*/ 3438525 w 3952875"/>
              <a:gd name="connsiteY3" fmla="*/ 1062037 h 1233487"/>
              <a:gd name="connsiteX4" fmla="*/ 3743325 w 3952875"/>
              <a:gd name="connsiteY4" fmla="*/ 862012 h 1233487"/>
              <a:gd name="connsiteX5" fmla="*/ 3952875 w 3952875"/>
              <a:gd name="connsiteY5" fmla="*/ 1233487 h 1233487"/>
              <a:gd name="connsiteX6" fmla="*/ 3952875 w 3952875"/>
              <a:gd name="connsiteY6" fmla="*/ 1233487 h 123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2875" h="1233487">
                <a:moveTo>
                  <a:pt x="0" y="614362"/>
                </a:moveTo>
                <a:cubicBezTo>
                  <a:pt x="777875" y="307181"/>
                  <a:pt x="1555750" y="0"/>
                  <a:pt x="2009775" y="61912"/>
                </a:cubicBezTo>
                <a:cubicBezTo>
                  <a:pt x="2463800" y="123824"/>
                  <a:pt x="2486025" y="819150"/>
                  <a:pt x="2724150" y="985837"/>
                </a:cubicBezTo>
                <a:cubicBezTo>
                  <a:pt x="2962275" y="1152525"/>
                  <a:pt x="3268663" y="1082674"/>
                  <a:pt x="3438525" y="1062037"/>
                </a:cubicBezTo>
                <a:cubicBezTo>
                  <a:pt x="3608387" y="1041400"/>
                  <a:pt x="3657600" y="833437"/>
                  <a:pt x="3743325" y="862012"/>
                </a:cubicBezTo>
                <a:cubicBezTo>
                  <a:pt x="3829050" y="890587"/>
                  <a:pt x="3952875" y="1233487"/>
                  <a:pt x="3952875" y="1233487"/>
                </a:cubicBezTo>
                <a:lnTo>
                  <a:pt x="3952875" y="1233487"/>
                </a:lnTo>
              </a:path>
            </a:pathLst>
          </a:custGeom>
          <a:no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smtClean="0">
              <a:ln>
                <a:noFill/>
              </a:ln>
              <a:solidFill>
                <a:schemeClr val="tx2"/>
              </a:solidFill>
              <a:effectLst/>
              <a:latin typeface="Arial" pitchFamily="34" charset="0"/>
            </a:endParaRPr>
          </a:p>
        </p:txBody>
      </p:sp>
      <p:cxnSp>
        <p:nvCxnSpPr>
          <p:cNvPr id="25" name="Straight Connector 24"/>
          <p:cNvCxnSpPr/>
          <p:nvPr/>
        </p:nvCxnSpPr>
        <p:spPr bwMode="auto">
          <a:xfrm flipH="1">
            <a:off x="4355976" y="4509120"/>
            <a:ext cx="1800200" cy="0"/>
          </a:xfrm>
          <a:prstGeom prst="line">
            <a:avLst/>
          </a:prstGeom>
          <a:noFill/>
          <a:ln w="9525" cap="flat" cmpd="sng" algn="ctr">
            <a:noFill/>
            <a:prstDash val="solid"/>
            <a:round/>
            <a:headEnd type="none" w="med" len="med"/>
            <a:tailEnd type="none" w="med" len="med"/>
          </a:ln>
          <a:effectLst/>
        </p:spPr>
      </p:cxnSp>
      <p:cxnSp>
        <p:nvCxnSpPr>
          <p:cNvPr id="27" name="Straight Connector 26"/>
          <p:cNvCxnSpPr>
            <a:stCxn id="17" idx="1"/>
          </p:cNvCxnSpPr>
          <p:nvPr/>
        </p:nvCxnSpPr>
        <p:spPr bwMode="auto">
          <a:xfrm>
            <a:off x="5148064" y="4437112"/>
            <a:ext cx="914400" cy="914400"/>
          </a:xfrm>
          <a:prstGeom prst="line">
            <a:avLst/>
          </a:prstGeom>
          <a:noFill/>
          <a:ln w="9525" cap="flat" cmpd="sng" algn="ctr">
            <a:noFill/>
            <a:prstDash val="solid"/>
            <a:round/>
            <a:headEnd type="none" w="med" len="med"/>
            <a:tailEnd type="none" w="med" len="med"/>
          </a:ln>
          <a:effectLst/>
        </p:spPr>
      </p:cxnSp>
      <p:cxnSp>
        <p:nvCxnSpPr>
          <p:cNvPr id="30" name="Straight Connector 29"/>
          <p:cNvCxnSpPr>
            <a:stCxn id="17" idx="1"/>
          </p:cNvCxnSpPr>
          <p:nvPr/>
        </p:nvCxnSpPr>
        <p:spPr bwMode="auto">
          <a:xfrm>
            <a:off x="5148064" y="4437112"/>
            <a:ext cx="914400" cy="914400"/>
          </a:xfrm>
          <a:prstGeom prst="line">
            <a:avLst/>
          </a:prstGeom>
          <a:noFill/>
          <a:ln w="9525" cap="flat" cmpd="sng" algn="ctr">
            <a:noFill/>
            <a:prstDash val="solid"/>
            <a:round/>
            <a:headEnd type="none" w="med" len="med"/>
            <a:tailEnd type="none" w="med" len="med"/>
          </a:ln>
          <a:effectLst/>
        </p:spPr>
      </p:cxnSp>
      <p:cxnSp>
        <p:nvCxnSpPr>
          <p:cNvPr id="32" name="Straight Connector 31"/>
          <p:cNvCxnSpPr/>
          <p:nvPr/>
        </p:nvCxnSpPr>
        <p:spPr bwMode="auto">
          <a:xfrm>
            <a:off x="6732240" y="4437112"/>
            <a:ext cx="914400" cy="914400"/>
          </a:xfrm>
          <a:prstGeom prst="line">
            <a:avLst/>
          </a:prstGeom>
          <a:noFill/>
          <a:ln w="9525" cap="flat" cmpd="sng" algn="ctr">
            <a:noFill/>
            <a:prstDash val="solid"/>
            <a:round/>
            <a:headEnd type="none" w="med" len="med"/>
            <a:tailEnd type="none" w="med" len="med"/>
          </a:ln>
          <a:effectLst/>
        </p:spPr>
      </p:cxnSp>
      <p:cxnSp>
        <p:nvCxnSpPr>
          <p:cNvPr id="34" name="Straight Connector 33"/>
          <p:cNvCxnSpPr/>
          <p:nvPr/>
        </p:nvCxnSpPr>
        <p:spPr bwMode="auto">
          <a:xfrm>
            <a:off x="7524328" y="1556792"/>
            <a:ext cx="0" cy="0"/>
          </a:xfrm>
          <a:prstGeom prst="line">
            <a:avLst/>
          </a:prstGeom>
          <a:noFill/>
          <a:ln w="9525" cap="flat" cmpd="sng" algn="ctr">
            <a:noFill/>
            <a:prstDash val="solid"/>
            <a:round/>
            <a:headEnd type="none" w="med" len="med"/>
            <a:tailEnd type="none" w="med" len="med"/>
          </a:ln>
          <a:effectLst/>
        </p:spPr>
      </p:cxnSp>
      <p:cxnSp>
        <p:nvCxnSpPr>
          <p:cNvPr id="36" name="Straight Connector 35"/>
          <p:cNvCxnSpPr/>
          <p:nvPr/>
        </p:nvCxnSpPr>
        <p:spPr bwMode="auto">
          <a:xfrm>
            <a:off x="7740352" y="-243408"/>
            <a:ext cx="914400" cy="914400"/>
          </a:xfrm>
          <a:prstGeom prst="line">
            <a:avLst/>
          </a:prstGeom>
          <a:noFill/>
          <a:ln w="9525" cap="flat" cmpd="sng" algn="ctr">
            <a:noFill/>
            <a:prstDash val="solid"/>
            <a:round/>
            <a:headEnd type="none" w="med" len="med"/>
            <a:tailEnd type="none" w="med" len="med"/>
          </a:ln>
          <a:effectLst/>
        </p:spPr>
      </p:cxnSp>
      <p:cxnSp>
        <p:nvCxnSpPr>
          <p:cNvPr id="42" name="Straight Arrow Connector 41"/>
          <p:cNvCxnSpPr/>
          <p:nvPr/>
        </p:nvCxnSpPr>
        <p:spPr bwMode="auto">
          <a:xfrm>
            <a:off x="5364088" y="4509120"/>
            <a:ext cx="914400" cy="914400"/>
          </a:xfrm>
          <a:prstGeom prst="straightConnector1">
            <a:avLst/>
          </a:prstGeom>
          <a:noFill/>
          <a:ln w="9525" cap="flat" cmpd="sng" algn="ctr">
            <a:noFill/>
            <a:prstDash val="solid"/>
            <a:round/>
            <a:headEnd type="none" w="med" len="med"/>
            <a:tailEnd type="arrow"/>
          </a:ln>
          <a:effectLst/>
        </p:spPr>
      </p:cxnSp>
      <p:grpSp>
        <p:nvGrpSpPr>
          <p:cNvPr id="57" name="Group 56"/>
          <p:cNvGrpSpPr/>
          <p:nvPr/>
        </p:nvGrpSpPr>
        <p:grpSpPr>
          <a:xfrm>
            <a:off x="1979712" y="2060849"/>
            <a:ext cx="5112654" cy="3600400"/>
            <a:chOff x="3779912" y="2132856"/>
            <a:chExt cx="5112654" cy="3616375"/>
          </a:xfrm>
        </p:grpSpPr>
        <p:pic>
          <p:nvPicPr>
            <p:cNvPr id="33793" name="Picture 1"/>
            <p:cNvPicPr>
              <a:picLocks noChangeAspect="1" noChangeArrowheads="1"/>
            </p:cNvPicPr>
            <p:nvPr/>
          </p:nvPicPr>
          <p:blipFill>
            <a:blip r:embed="rId4" cstate="screen"/>
            <a:srcRect/>
            <a:stretch>
              <a:fillRect/>
            </a:stretch>
          </p:blipFill>
          <p:spPr bwMode="auto">
            <a:xfrm>
              <a:off x="3779912" y="2132856"/>
              <a:ext cx="5112654" cy="3616375"/>
            </a:xfrm>
            <a:prstGeom prst="rect">
              <a:avLst/>
            </a:prstGeom>
            <a:noFill/>
            <a:ln w="9525">
              <a:noFill/>
              <a:miter lim="800000"/>
              <a:headEnd/>
              <a:tailEnd/>
            </a:ln>
            <a:effectLst/>
          </p:spPr>
        </p:pic>
        <p:cxnSp>
          <p:nvCxnSpPr>
            <p:cNvPr id="55" name="Straight Arrow Connector 54"/>
            <p:cNvCxnSpPr/>
            <p:nvPr/>
          </p:nvCxnSpPr>
          <p:spPr bwMode="auto">
            <a:xfrm>
              <a:off x="6083559" y="4524301"/>
              <a:ext cx="0" cy="576064"/>
            </a:xfrm>
            <a:prstGeom prst="straightConnector1">
              <a:avLst/>
            </a:prstGeom>
            <a:noFill/>
            <a:ln w="9525" cap="flat" cmpd="sng" algn="ctr">
              <a:solidFill>
                <a:schemeClr val="tx1"/>
              </a:solidFill>
              <a:prstDash val="solid"/>
              <a:round/>
              <a:headEnd type="none" w="med" len="med"/>
              <a:tailEnd type="arrow"/>
            </a:ln>
            <a:effectLst/>
          </p:spPr>
        </p:cxnSp>
      </p:grpSp>
      <p:grpSp>
        <p:nvGrpSpPr>
          <p:cNvPr id="51" name="Group 50"/>
          <p:cNvGrpSpPr/>
          <p:nvPr/>
        </p:nvGrpSpPr>
        <p:grpSpPr>
          <a:xfrm>
            <a:off x="1979017" y="2060849"/>
            <a:ext cx="5113263" cy="3600400"/>
            <a:chOff x="3779912" y="2133600"/>
            <a:chExt cx="5113263" cy="3616805"/>
          </a:xfrm>
        </p:grpSpPr>
        <p:pic>
          <p:nvPicPr>
            <p:cNvPr id="33795" name="Picture 3"/>
            <p:cNvPicPr>
              <a:picLocks noChangeAspect="1" noChangeArrowheads="1"/>
            </p:cNvPicPr>
            <p:nvPr/>
          </p:nvPicPr>
          <p:blipFill>
            <a:blip r:embed="rId5" cstate="screen"/>
            <a:srcRect/>
            <a:stretch>
              <a:fillRect/>
            </a:stretch>
          </p:blipFill>
          <p:spPr bwMode="auto">
            <a:xfrm>
              <a:off x="3779912" y="2133600"/>
              <a:ext cx="5113263" cy="3616805"/>
            </a:xfrm>
            <a:prstGeom prst="rect">
              <a:avLst/>
            </a:prstGeom>
            <a:noFill/>
            <a:ln w="9525">
              <a:noFill/>
              <a:miter lim="800000"/>
              <a:headEnd/>
              <a:tailEnd/>
            </a:ln>
            <a:effectLst/>
          </p:spPr>
        </p:pic>
        <p:cxnSp>
          <p:nvCxnSpPr>
            <p:cNvPr id="49" name="Straight Arrow Connector 48"/>
            <p:cNvCxnSpPr/>
            <p:nvPr/>
          </p:nvCxnSpPr>
          <p:spPr bwMode="auto">
            <a:xfrm>
              <a:off x="5796136" y="4509120"/>
              <a:ext cx="0" cy="576064"/>
            </a:xfrm>
            <a:prstGeom prst="straightConnector1">
              <a:avLst/>
            </a:prstGeom>
            <a:noFill/>
            <a:ln w="9525" cap="flat" cmpd="sng" algn="ctr">
              <a:solidFill>
                <a:schemeClr val="tx1"/>
              </a:solidFill>
              <a:prstDash val="solid"/>
              <a:round/>
              <a:headEnd type="none" w="med" len="med"/>
              <a:tailEnd type="arrow"/>
            </a:ln>
            <a:effectLst/>
          </p:spPr>
        </p:cxnSp>
      </p:grpSp>
      <p:pic>
        <p:nvPicPr>
          <p:cNvPr id="33798" name="Picture 6"/>
          <p:cNvPicPr>
            <a:picLocks noChangeAspect="1" noChangeArrowheads="1"/>
          </p:cNvPicPr>
          <p:nvPr/>
        </p:nvPicPr>
        <p:blipFill>
          <a:blip r:embed="rId6" cstate="screen"/>
          <a:srcRect/>
          <a:stretch>
            <a:fillRect/>
          </a:stretch>
        </p:blipFill>
        <p:spPr bwMode="auto">
          <a:xfrm>
            <a:off x="1979712" y="2060848"/>
            <a:ext cx="5112568" cy="3600400"/>
          </a:xfrm>
          <a:prstGeom prst="rect">
            <a:avLst/>
          </a:prstGeom>
          <a:noFill/>
          <a:ln w="9525">
            <a:noFill/>
            <a:miter lim="800000"/>
            <a:headEnd/>
            <a:tailEnd/>
          </a:ln>
          <a:effectLst/>
        </p:spPr>
      </p:pic>
      <p:grpSp>
        <p:nvGrpSpPr>
          <p:cNvPr id="40" name="Group 39"/>
          <p:cNvGrpSpPr/>
          <p:nvPr/>
        </p:nvGrpSpPr>
        <p:grpSpPr>
          <a:xfrm>
            <a:off x="2555776" y="4221088"/>
            <a:ext cx="4129888" cy="400110"/>
            <a:chOff x="4283968" y="4293096"/>
            <a:chExt cx="4129888" cy="400110"/>
          </a:xfrm>
        </p:grpSpPr>
        <p:sp>
          <p:nvSpPr>
            <p:cNvPr id="17" name="TextBox 16"/>
            <p:cNvSpPr txBox="1"/>
            <p:nvPr/>
          </p:nvSpPr>
          <p:spPr>
            <a:xfrm>
              <a:off x="6876256" y="4293096"/>
              <a:ext cx="1537600" cy="400110"/>
            </a:xfrm>
            <a:prstGeom prst="rect">
              <a:avLst/>
            </a:prstGeom>
            <a:noFill/>
          </p:spPr>
          <p:txBody>
            <a:bodyPr wrap="none" rtlCol="0">
              <a:spAutoFit/>
            </a:bodyPr>
            <a:lstStyle/>
            <a:p>
              <a:r>
                <a:rPr lang="en-GB" b="1" dirty="0" smtClean="0"/>
                <a:t>1922 storm</a:t>
              </a:r>
              <a:endParaRPr lang="en-GB" dirty="0"/>
            </a:p>
          </p:txBody>
        </p:sp>
        <p:cxnSp>
          <p:nvCxnSpPr>
            <p:cNvPr id="38" name="Straight Connector 37"/>
            <p:cNvCxnSpPr/>
            <p:nvPr/>
          </p:nvCxnSpPr>
          <p:spPr bwMode="auto">
            <a:xfrm flipV="1">
              <a:off x="4283968" y="4487416"/>
              <a:ext cx="2642592" cy="21704"/>
            </a:xfrm>
            <a:prstGeom prst="line">
              <a:avLst/>
            </a:prstGeom>
            <a:noFill/>
            <a:ln w="28575" cap="flat" cmpd="sng" algn="ctr">
              <a:solidFill>
                <a:schemeClr val="tx1"/>
              </a:solidFill>
              <a:prstDash val="sysDash"/>
              <a:round/>
              <a:headEnd type="none" w="med" len="med"/>
              <a:tailEnd type="none" w="med" len="med"/>
            </a:ln>
            <a:effectLst/>
          </p:spPr>
        </p:cxn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2000"/>
                                        <p:tgtEl>
                                          <p:spTgt spid="60"/>
                                        </p:tgtEl>
                                      </p:cBhvr>
                                    </p:animEffect>
                                  </p:childTnLst>
                                  <p:subTnLst>
                                    <p:set>
                                      <p:cBhvr override="childStyle">
                                        <p:cTn dur="1" fill="hold" display="0" masterRel="nextClick" afterEffect="1"/>
                                        <p:tgtEl>
                                          <p:spTgt spid="6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2000"/>
                                        <p:tgtEl>
                                          <p:spTgt spid="5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20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20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798"/>
                                        </p:tgtEl>
                                        <p:attrNameLst>
                                          <p:attrName>style.visibility</p:attrName>
                                        </p:attrNameLst>
                                      </p:cBhvr>
                                      <p:to>
                                        <p:strVal val="visible"/>
                                      </p:to>
                                    </p:set>
                                    <p:animEffect transition="in" filter="fade">
                                      <p:cBhvr>
                                        <p:cTn id="32" dur="2000"/>
                                        <p:tgtEl>
                                          <p:spTgt spid="33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S423_12"/>
          <p:cNvPicPr>
            <a:picLocks noChangeAspect="1" noChangeArrowheads="1"/>
          </p:cNvPicPr>
          <p:nvPr/>
        </p:nvPicPr>
        <p:blipFill>
          <a:blip r:embed="rId3" cstate="screen"/>
          <a:srcRect/>
          <a:stretch>
            <a:fillRect/>
          </a:stretch>
        </p:blipFill>
        <p:spPr bwMode="auto">
          <a:xfrm>
            <a:off x="0" y="0"/>
            <a:ext cx="9144000" cy="6165304"/>
          </a:xfrm>
          <a:prstGeom prst="rect">
            <a:avLst/>
          </a:prstGeom>
          <a:ln>
            <a:noFill/>
          </a:ln>
          <a:effectLst>
            <a:outerShdw blurRad="292100" dist="139700" dir="2700000" algn="tl" rotWithShape="0">
              <a:srgbClr val="333333">
                <a:alpha val="65000"/>
              </a:srgbClr>
            </a:outerShdw>
          </a:effectLst>
        </p:spPr>
      </p:pic>
      <p:grpSp>
        <p:nvGrpSpPr>
          <p:cNvPr id="2" name="Group 9"/>
          <p:cNvGrpSpPr>
            <a:grpSpLocks/>
          </p:cNvGrpSpPr>
          <p:nvPr/>
        </p:nvGrpSpPr>
        <p:grpSpPr bwMode="auto">
          <a:xfrm>
            <a:off x="1691680" y="1982167"/>
            <a:ext cx="3713163" cy="366713"/>
            <a:chOff x="1056" y="1104"/>
            <a:chExt cx="2339" cy="231"/>
          </a:xfrm>
          <a:effectLst>
            <a:outerShdw blurRad="50800" dist="38100" dir="2700000" algn="tl" rotWithShape="0">
              <a:prstClr val="black">
                <a:alpha val="40000"/>
              </a:prstClr>
            </a:outerShdw>
          </a:effectLst>
        </p:grpSpPr>
        <p:sp>
          <p:nvSpPr>
            <p:cNvPr id="16395" name="Text Box 10"/>
            <p:cNvSpPr txBox="1">
              <a:spLocks noChangeArrowheads="1"/>
            </p:cNvSpPr>
            <p:nvPr/>
          </p:nvSpPr>
          <p:spPr bwMode="auto">
            <a:xfrm>
              <a:off x="1056" y="1104"/>
              <a:ext cx="2064" cy="231"/>
            </a:xfrm>
            <a:prstGeom prst="rect">
              <a:avLst/>
            </a:prstGeom>
            <a:solidFill>
              <a:srgbClr val="FFFF99">
                <a:alpha val="50195"/>
              </a:srgbClr>
            </a:solidFill>
            <a:ln w="9525">
              <a:noFill/>
              <a:miter lim="800000"/>
              <a:headEnd/>
              <a:tailEnd/>
            </a:ln>
          </p:spPr>
          <p:txBody>
            <a:bodyPr>
              <a:spAutoFit/>
            </a:bodyPr>
            <a:lstStyle/>
            <a:p>
              <a:pPr eaLnBrk="0" hangingPunct="0">
                <a:defRPr/>
              </a:pPr>
              <a:r>
                <a:rPr lang="en-GB" sz="1800" b="1">
                  <a:solidFill>
                    <a:srgbClr val="003366"/>
                  </a:solidFill>
                  <a:latin typeface="Arial" pitchFamily="34" charset="0"/>
                </a:rPr>
                <a:t>1928 Flood + 1930 Flood Act</a:t>
              </a:r>
              <a:endParaRPr lang="en-GB" sz="2400">
                <a:solidFill>
                  <a:srgbClr val="003366"/>
                </a:solidFill>
                <a:latin typeface="Times New Roman" pitchFamily="18" charset="0"/>
              </a:endParaRPr>
            </a:p>
          </p:txBody>
        </p:sp>
        <p:sp>
          <p:nvSpPr>
            <p:cNvPr id="16396" name="Line 11"/>
            <p:cNvSpPr>
              <a:spLocks noChangeShapeType="1"/>
            </p:cNvSpPr>
            <p:nvPr/>
          </p:nvSpPr>
          <p:spPr bwMode="auto">
            <a:xfrm>
              <a:off x="3168" y="1200"/>
              <a:ext cx="227" cy="0"/>
            </a:xfrm>
            <a:prstGeom prst="line">
              <a:avLst/>
            </a:prstGeom>
            <a:noFill/>
            <a:ln w="57150">
              <a:solidFill>
                <a:srgbClr val="FF0000"/>
              </a:solidFill>
              <a:round/>
              <a:headEnd/>
              <a:tailEnd type="triangle" w="med" len="med"/>
            </a:ln>
          </p:spPr>
          <p:txBody>
            <a:bodyPr/>
            <a:lstStyle/>
            <a:p>
              <a:pPr>
                <a:defRPr/>
              </a:pPr>
              <a:endParaRPr lang="en-GB">
                <a:latin typeface="Arial" pitchFamily="34" charset="0"/>
              </a:endParaRPr>
            </a:p>
          </p:txBody>
        </p:sp>
      </p:grpSp>
      <p:grpSp>
        <p:nvGrpSpPr>
          <p:cNvPr id="3" name="Group 12"/>
          <p:cNvGrpSpPr>
            <a:grpSpLocks/>
          </p:cNvGrpSpPr>
          <p:nvPr/>
        </p:nvGrpSpPr>
        <p:grpSpPr bwMode="auto">
          <a:xfrm>
            <a:off x="0" y="1412776"/>
            <a:ext cx="6542088" cy="366713"/>
            <a:chOff x="144" y="816"/>
            <a:chExt cx="4121" cy="231"/>
          </a:xfrm>
        </p:grpSpPr>
        <p:sp>
          <p:nvSpPr>
            <p:cNvPr id="16393" name="Text Box 13"/>
            <p:cNvSpPr txBox="1">
              <a:spLocks noChangeArrowheads="1"/>
            </p:cNvSpPr>
            <p:nvPr/>
          </p:nvSpPr>
          <p:spPr bwMode="auto">
            <a:xfrm>
              <a:off x="144" y="816"/>
              <a:ext cx="3840" cy="231"/>
            </a:xfrm>
            <a:prstGeom prst="rect">
              <a:avLst/>
            </a:prstGeom>
            <a:solidFill>
              <a:srgbClr val="FFFF99">
                <a:alpha val="50195"/>
              </a:srgbClr>
            </a:solidFill>
            <a:ln w="9525">
              <a:noFill/>
              <a:miter lim="800000"/>
              <a:headEnd/>
              <a:tailEnd/>
            </a:ln>
            <a:effectLst>
              <a:outerShdw blurRad="50800" dist="38100" dir="2700000" algn="tl" rotWithShape="0">
                <a:prstClr val="black">
                  <a:alpha val="40000"/>
                </a:prstClr>
              </a:outerShdw>
            </a:effectLst>
          </p:spPr>
          <p:txBody>
            <a:bodyPr>
              <a:spAutoFit/>
            </a:bodyPr>
            <a:lstStyle/>
            <a:p>
              <a:pPr eaLnBrk="0" hangingPunct="0">
                <a:defRPr/>
              </a:pPr>
              <a:r>
                <a:rPr lang="en-GB" sz="1800" b="1" dirty="0">
                  <a:solidFill>
                    <a:srgbClr val="003366"/>
                  </a:solidFill>
                  <a:latin typeface="Arial" pitchFamily="34" charset="0"/>
                </a:rPr>
                <a:t>Interim Defences during Thames Barrier construction</a:t>
              </a:r>
            </a:p>
          </p:txBody>
        </p:sp>
        <p:sp>
          <p:nvSpPr>
            <p:cNvPr id="27658" name="Line 14"/>
            <p:cNvSpPr>
              <a:spLocks noChangeShapeType="1"/>
            </p:cNvSpPr>
            <p:nvPr/>
          </p:nvSpPr>
          <p:spPr bwMode="auto">
            <a:xfrm>
              <a:off x="4080" y="912"/>
              <a:ext cx="185" cy="0"/>
            </a:xfrm>
            <a:prstGeom prst="line">
              <a:avLst/>
            </a:prstGeom>
            <a:noFill/>
            <a:ln w="57150">
              <a:solidFill>
                <a:srgbClr val="FF0000"/>
              </a:solidFill>
              <a:round/>
              <a:headEnd/>
              <a:tailEnd type="triangle" w="med" len="med"/>
            </a:ln>
          </p:spPr>
          <p:txBody>
            <a:bodyPr/>
            <a:lstStyle/>
            <a:p>
              <a:endParaRPr lang="en-GB"/>
            </a:p>
          </p:txBody>
        </p:sp>
      </p:grpSp>
      <p:sp>
        <p:nvSpPr>
          <p:cNvPr id="26" name="Freeform 25"/>
          <p:cNvSpPr/>
          <p:nvPr/>
        </p:nvSpPr>
        <p:spPr bwMode="auto">
          <a:xfrm>
            <a:off x="2381250" y="2434780"/>
            <a:ext cx="5647134" cy="1384746"/>
          </a:xfrm>
          <a:custGeom>
            <a:avLst/>
            <a:gdLst>
              <a:gd name="connsiteX0" fmla="*/ 0 w 5581650"/>
              <a:gd name="connsiteY0" fmla="*/ 1404937 h 1428749"/>
              <a:gd name="connsiteX1" fmla="*/ 771525 w 5581650"/>
              <a:gd name="connsiteY1" fmla="*/ 1223962 h 1428749"/>
              <a:gd name="connsiteX2" fmla="*/ 3324225 w 5581650"/>
              <a:gd name="connsiteY2" fmla="*/ 176212 h 1428749"/>
              <a:gd name="connsiteX3" fmla="*/ 5581650 w 5581650"/>
              <a:gd name="connsiteY3" fmla="*/ 166687 h 1428749"/>
              <a:gd name="connsiteX0" fmla="*/ 0 w 5581650"/>
              <a:gd name="connsiteY0" fmla="*/ 1430833 h 1458962"/>
              <a:gd name="connsiteX1" fmla="*/ 771525 w 5581650"/>
              <a:gd name="connsiteY1" fmla="*/ 1249858 h 1458962"/>
              <a:gd name="connsiteX2" fmla="*/ 3270870 w 5581650"/>
              <a:gd name="connsiteY2" fmla="*/ 176212 h 1458962"/>
              <a:gd name="connsiteX3" fmla="*/ 5581650 w 5581650"/>
              <a:gd name="connsiteY3" fmla="*/ 192583 h 1458962"/>
              <a:gd name="connsiteX0" fmla="*/ 0 w 5581650"/>
              <a:gd name="connsiteY0" fmla="*/ 1384746 h 1412875"/>
              <a:gd name="connsiteX1" fmla="*/ 771525 w 5581650"/>
              <a:gd name="connsiteY1" fmla="*/ 1203771 h 1412875"/>
              <a:gd name="connsiteX2" fmla="*/ 3270870 w 5581650"/>
              <a:gd name="connsiteY2" fmla="*/ 130125 h 1412875"/>
              <a:gd name="connsiteX3" fmla="*/ 5581650 w 5581650"/>
              <a:gd name="connsiteY3" fmla="*/ 146496 h 1412875"/>
              <a:gd name="connsiteX0" fmla="*/ 0 w 5647134"/>
              <a:gd name="connsiteY0" fmla="*/ 1409974 h 1438103"/>
              <a:gd name="connsiteX1" fmla="*/ 771525 w 5647134"/>
              <a:gd name="connsiteY1" fmla="*/ 1228999 h 1438103"/>
              <a:gd name="connsiteX2" fmla="*/ 3270870 w 5647134"/>
              <a:gd name="connsiteY2" fmla="*/ 155353 h 1438103"/>
              <a:gd name="connsiteX3" fmla="*/ 5647134 w 5647134"/>
              <a:gd name="connsiteY3" fmla="*/ 83344 h 1438103"/>
              <a:gd name="connsiteX0" fmla="*/ 0 w 5647134"/>
              <a:gd name="connsiteY0" fmla="*/ 1384746 h 1412875"/>
              <a:gd name="connsiteX1" fmla="*/ 771525 w 5647134"/>
              <a:gd name="connsiteY1" fmla="*/ 1203771 h 1412875"/>
              <a:gd name="connsiteX2" fmla="*/ 3270870 w 5647134"/>
              <a:gd name="connsiteY2" fmla="*/ 130125 h 1412875"/>
              <a:gd name="connsiteX3" fmla="*/ 5647134 w 5647134"/>
              <a:gd name="connsiteY3" fmla="*/ 58116 h 1412875"/>
              <a:gd name="connsiteX0" fmla="*/ 0 w 5647134"/>
              <a:gd name="connsiteY0" fmla="*/ 1384746 h 1412875"/>
              <a:gd name="connsiteX1" fmla="*/ 771525 w 5647134"/>
              <a:gd name="connsiteY1" fmla="*/ 1203771 h 1412875"/>
              <a:gd name="connsiteX2" fmla="*/ 3270870 w 5647134"/>
              <a:gd name="connsiteY2" fmla="*/ 130125 h 1412875"/>
              <a:gd name="connsiteX3" fmla="*/ 5647134 w 5647134"/>
              <a:gd name="connsiteY3" fmla="*/ 58116 h 1412875"/>
              <a:gd name="connsiteX0" fmla="*/ 0 w 5647134"/>
              <a:gd name="connsiteY0" fmla="*/ 1384746 h 1412875"/>
              <a:gd name="connsiteX1" fmla="*/ 771525 w 5647134"/>
              <a:gd name="connsiteY1" fmla="*/ 1203771 h 1412875"/>
              <a:gd name="connsiteX2" fmla="*/ 3270870 w 5647134"/>
              <a:gd name="connsiteY2" fmla="*/ 130125 h 1412875"/>
              <a:gd name="connsiteX3" fmla="*/ 5647134 w 5647134"/>
              <a:gd name="connsiteY3" fmla="*/ 58116 h 1412875"/>
              <a:gd name="connsiteX0" fmla="*/ 0 w 5647134"/>
              <a:gd name="connsiteY0" fmla="*/ 1384746 h 1384746"/>
              <a:gd name="connsiteX1" fmla="*/ 771525 w 5647134"/>
              <a:gd name="connsiteY1" fmla="*/ 1203771 h 1384746"/>
              <a:gd name="connsiteX2" fmla="*/ 3270870 w 5647134"/>
              <a:gd name="connsiteY2" fmla="*/ 130125 h 1384746"/>
              <a:gd name="connsiteX3" fmla="*/ 5647134 w 5647134"/>
              <a:gd name="connsiteY3" fmla="*/ 58116 h 1384746"/>
            </a:gdLst>
            <a:ahLst/>
            <a:cxnLst>
              <a:cxn ang="0">
                <a:pos x="connsiteX0" y="connsiteY0"/>
              </a:cxn>
              <a:cxn ang="0">
                <a:pos x="connsiteX1" y="connsiteY1"/>
              </a:cxn>
              <a:cxn ang="0">
                <a:pos x="connsiteX2" y="connsiteY2"/>
              </a:cxn>
              <a:cxn ang="0">
                <a:pos x="connsiteX3" y="connsiteY3"/>
              </a:cxn>
            </a:cxnLst>
            <a:rect l="l" t="t" r="r" b="b"/>
            <a:pathLst>
              <a:path w="5647134" h="1384746">
                <a:moveTo>
                  <a:pt x="0" y="1384746"/>
                </a:moveTo>
                <a:cubicBezTo>
                  <a:pt x="177676" y="1326554"/>
                  <a:pt x="275121" y="1342777"/>
                  <a:pt x="771525" y="1203771"/>
                </a:cubicBezTo>
                <a:cubicBezTo>
                  <a:pt x="1316670" y="994668"/>
                  <a:pt x="2476426" y="502543"/>
                  <a:pt x="3270870" y="130125"/>
                </a:cubicBezTo>
                <a:cubicBezTo>
                  <a:pt x="4476825" y="0"/>
                  <a:pt x="4897586" y="39909"/>
                  <a:pt x="5647134" y="58116"/>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smtClean="0">
              <a:ln>
                <a:noFill/>
              </a:ln>
              <a:solidFill>
                <a:schemeClr val="tx2"/>
              </a:solidFill>
              <a:effectLst/>
              <a:latin typeface="Arial" pitchFamily="34" charset="0"/>
            </a:endParaRPr>
          </a:p>
        </p:txBody>
      </p:sp>
      <p:sp>
        <p:nvSpPr>
          <p:cNvPr id="25" name="Freeform 24"/>
          <p:cNvSpPr/>
          <p:nvPr/>
        </p:nvSpPr>
        <p:spPr bwMode="auto">
          <a:xfrm>
            <a:off x="2362200" y="3692525"/>
            <a:ext cx="5572125" cy="290512"/>
          </a:xfrm>
          <a:custGeom>
            <a:avLst/>
            <a:gdLst>
              <a:gd name="connsiteX0" fmla="*/ 0 w 5572125"/>
              <a:gd name="connsiteY0" fmla="*/ 269875 h 290512"/>
              <a:gd name="connsiteX1" fmla="*/ 809625 w 5572125"/>
              <a:gd name="connsiteY1" fmla="*/ 288925 h 290512"/>
              <a:gd name="connsiteX2" fmla="*/ 866775 w 5572125"/>
              <a:gd name="connsiteY2" fmla="*/ 279400 h 290512"/>
              <a:gd name="connsiteX3" fmla="*/ 3267075 w 5572125"/>
              <a:gd name="connsiteY3" fmla="*/ 41275 h 290512"/>
              <a:gd name="connsiteX4" fmla="*/ 5572125 w 5572125"/>
              <a:gd name="connsiteY4" fmla="*/ 31750 h 29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2125" h="290512">
                <a:moveTo>
                  <a:pt x="0" y="269875"/>
                </a:moveTo>
                <a:lnTo>
                  <a:pt x="809625" y="288925"/>
                </a:lnTo>
                <a:cubicBezTo>
                  <a:pt x="954087" y="290512"/>
                  <a:pt x="866775" y="279400"/>
                  <a:pt x="866775" y="279400"/>
                </a:cubicBezTo>
                <a:cubicBezTo>
                  <a:pt x="1276350" y="238125"/>
                  <a:pt x="2482850" y="82550"/>
                  <a:pt x="3267075" y="41275"/>
                </a:cubicBezTo>
                <a:cubicBezTo>
                  <a:pt x="4051300" y="0"/>
                  <a:pt x="4811712" y="15875"/>
                  <a:pt x="5572125" y="31750"/>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smtClean="0">
              <a:ln>
                <a:noFill/>
              </a:ln>
              <a:solidFill>
                <a:schemeClr val="tx2"/>
              </a:solidFill>
              <a:effectLst/>
              <a:latin typeface="Arial" pitchFamily="34" charset="0"/>
            </a:endParaRPr>
          </a:p>
        </p:txBody>
      </p:sp>
      <p:grpSp>
        <p:nvGrpSpPr>
          <p:cNvPr id="4" name="Group 6"/>
          <p:cNvGrpSpPr>
            <a:grpSpLocks/>
          </p:cNvGrpSpPr>
          <p:nvPr/>
        </p:nvGrpSpPr>
        <p:grpSpPr bwMode="auto">
          <a:xfrm>
            <a:off x="5796136" y="2132856"/>
            <a:ext cx="2663825" cy="641350"/>
            <a:chOff x="3648" y="1296"/>
            <a:chExt cx="1678" cy="404"/>
          </a:xfrm>
        </p:grpSpPr>
        <p:sp>
          <p:nvSpPr>
            <p:cNvPr id="16397" name="Text Box 7"/>
            <p:cNvSpPr txBox="1">
              <a:spLocks noChangeArrowheads="1"/>
            </p:cNvSpPr>
            <p:nvPr/>
          </p:nvSpPr>
          <p:spPr bwMode="auto">
            <a:xfrm>
              <a:off x="3936" y="1296"/>
              <a:ext cx="1390" cy="404"/>
            </a:xfrm>
            <a:prstGeom prst="rect">
              <a:avLst/>
            </a:prstGeom>
            <a:solidFill>
              <a:srgbClr val="FFFF99">
                <a:alpha val="50195"/>
              </a:srgbClr>
            </a:solidFill>
            <a:ln w="9525">
              <a:noFill/>
              <a:miter lim="800000"/>
              <a:headEnd/>
              <a:tailEnd/>
            </a:ln>
            <a:effectLst>
              <a:outerShdw blurRad="50800" dist="38100" dir="2700000" algn="tl" rotWithShape="0">
                <a:prstClr val="black">
                  <a:alpha val="40000"/>
                </a:prstClr>
              </a:outerShdw>
            </a:effectLst>
          </p:spPr>
          <p:txBody>
            <a:bodyPr>
              <a:spAutoFit/>
            </a:bodyPr>
            <a:lstStyle/>
            <a:p>
              <a:pPr eaLnBrk="0" hangingPunct="0">
                <a:defRPr/>
              </a:pPr>
              <a:r>
                <a:rPr lang="en-GB" sz="1800" b="1" dirty="0" smtClean="0">
                  <a:solidFill>
                    <a:srgbClr val="003366"/>
                  </a:solidFill>
                  <a:latin typeface="Arial" pitchFamily="34" charset="0"/>
                </a:rPr>
                <a:t>Late-C19 </a:t>
              </a:r>
              <a:r>
                <a:rPr lang="en-GB" sz="1800" b="1" dirty="0">
                  <a:solidFill>
                    <a:srgbClr val="003366"/>
                  </a:solidFill>
                  <a:latin typeface="Arial" pitchFamily="34" charset="0"/>
                </a:rPr>
                <a:t>update</a:t>
              </a:r>
            </a:p>
            <a:p>
              <a:pPr eaLnBrk="0" hangingPunct="0">
                <a:defRPr/>
              </a:pPr>
              <a:r>
                <a:rPr lang="en-GB" sz="1800" b="1" dirty="0">
                  <a:solidFill>
                    <a:srgbClr val="003366"/>
                  </a:solidFill>
                  <a:latin typeface="Arial" pitchFamily="34" charset="0"/>
                </a:rPr>
                <a:t>to Flood Act</a:t>
              </a:r>
              <a:endParaRPr lang="en-GB" sz="1800" dirty="0">
                <a:solidFill>
                  <a:srgbClr val="003366"/>
                </a:solidFill>
                <a:latin typeface="Arial" pitchFamily="34" charset="0"/>
              </a:endParaRPr>
            </a:p>
          </p:txBody>
        </p:sp>
        <p:sp>
          <p:nvSpPr>
            <p:cNvPr id="27660" name="Line 8"/>
            <p:cNvSpPr>
              <a:spLocks noChangeShapeType="1"/>
            </p:cNvSpPr>
            <p:nvPr/>
          </p:nvSpPr>
          <p:spPr bwMode="auto">
            <a:xfrm flipH="1">
              <a:off x="3648" y="1440"/>
              <a:ext cx="227" cy="0"/>
            </a:xfrm>
            <a:prstGeom prst="line">
              <a:avLst/>
            </a:prstGeom>
            <a:noFill/>
            <a:ln w="57150">
              <a:solidFill>
                <a:srgbClr val="FF0000"/>
              </a:solidFill>
              <a:round/>
              <a:headEnd/>
              <a:tailEnd type="triangle" w="med" len="med"/>
            </a:ln>
          </p:spPr>
          <p:txBody>
            <a:bodyPr/>
            <a:lstStyle/>
            <a:p>
              <a:endParaRPr lang="en-GB"/>
            </a:p>
          </p:txBody>
        </p:sp>
      </p:grpSp>
      <p:grpSp>
        <p:nvGrpSpPr>
          <p:cNvPr id="5" name="Group 3"/>
          <p:cNvGrpSpPr>
            <a:grpSpLocks/>
          </p:cNvGrpSpPr>
          <p:nvPr/>
        </p:nvGrpSpPr>
        <p:grpSpPr bwMode="auto">
          <a:xfrm>
            <a:off x="5868144" y="3140968"/>
            <a:ext cx="2590800" cy="396875"/>
            <a:chOff x="3792" y="1968"/>
            <a:chExt cx="1632" cy="250"/>
          </a:xfrm>
        </p:grpSpPr>
        <p:sp>
          <p:nvSpPr>
            <p:cNvPr id="1039364" name="Text Box 4"/>
            <p:cNvSpPr txBox="1">
              <a:spLocks noChangeArrowheads="1"/>
            </p:cNvSpPr>
            <p:nvPr/>
          </p:nvSpPr>
          <p:spPr bwMode="auto">
            <a:xfrm>
              <a:off x="4032" y="1968"/>
              <a:ext cx="1392" cy="250"/>
            </a:xfrm>
            <a:prstGeom prst="rect">
              <a:avLst/>
            </a:prstGeom>
            <a:solidFill>
              <a:srgbClr val="FFFF99">
                <a:alpha val="50000"/>
              </a:srgbClr>
            </a:solidFill>
            <a:ln w="9525">
              <a:noFill/>
              <a:miter lim="800000"/>
              <a:headEnd/>
              <a:tailEnd/>
            </a:ln>
            <a:effectLst>
              <a:outerShdw blurRad="50800" dist="38100" dir="2700000" algn="tl" rotWithShape="0">
                <a:prstClr val="black">
                  <a:alpha val="40000"/>
                </a:prstClr>
              </a:outerShdw>
            </a:effectLst>
          </p:spPr>
          <p:txBody>
            <a:bodyPr>
              <a:spAutoFit/>
            </a:bodyPr>
            <a:lstStyle/>
            <a:p>
              <a:pPr eaLnBrk="0" hangingPunct="0">
                <a:defRPr/>
              </a:pPr>
              <a:r>
                <a:rPr lang="en-GB" sz="1800" b="1" dirty="0">
                  <a:solidFill>
                    <a:srgbClr val="003366"/>
                  </a:solidFill>
                </a:rPr>
                <a:t>1879 Flood Act</a:t>
              </a:r>
              <a:r>
                <a:rPr lang="en-GB" b="1" dirty="0">
                  <a:solidFill>
                    <a:srgbClr val="003366"/>
                  </a:solidFill>
                  <a:latin typeface="Times New Roman" pitchFamily="18" charset="0"/>
                </a:rPr>
                <a:t> </a:t>
              </a:r>
              <a:endParaRPr lang="en-GB" sz="2400" dirty="0">
                <a:solidFill>
                  <a:srgbClr val="003366"/>
                </a:solidFill>
                <a:effectLst>
                  <a:outerShdw blurRad="38100" dist="38100" dir="2700000" algn="tl">
                    <a:srgbClr val="000000"/>
                  </a:outerShdw>
                </a:effectLst>
                <a:latin typeface="Times New Roman" pitchFamily="18" charset="0"/>
              </a:endParaRPr>
            </a:p>
          </p:txBody>
        </p:sp>
        <p:sp>
          <p:nvSpPr>
            <p:cNvPr id="27662" name="Line 5"/>
            <p:cNvSpPr>
              <a:spLocks noChangeShapeType="1"/>
            </p:cNvSpPr>
            <p:nvPr/>
          </p:nvSpPr>
          <p:spPr bwMode="auto">
            <a:xfrm flipH="1">
              <a:off x="3792" y="2112"/>
              <a:ext cx="227" cy="0"/>
            </a:xfrm>
            <a:prstGeom prst="line">
              <a:avLst/>
            </a:prstGeom>
            <a:noFill/>
            <a:ln w="57150">
              <a:solidFill>
                <a:srgbClr val="FF0000"/>
              </a:solidFill>
              <a:round/>
              <a:headEnd/>
              <a:tailEnd type="triangle" w="med" len="med"/>
            </a:ln>
          </p:spPr>
          <p:txBody>
            <a:bodyPr/>
            <a:lstStyle/>
            <a:p>
              <a:endParaRPr lang="en-GB"/>
            </a:p>
          </p:txBody>
        </p:sp>
      </p:grpSp>
      <p:sp>
        <p:nvSpPr>
          <p:cNvPr id="30" name="Freeform 29"/>
          <p:cNvSpPr/>
          <p:nvPr/>
        </p:nvSpPr>
        <p:spPr bwMode="auto">
          <a:xfrm>
            <a:off x="2343150" y="1844824"/>
            <a:ext cx="5973266" cy="1888977"/>
          </a:xfrm>
          <a:custGeom>
            <a:avLst/>
            <a:gdLst>
              <a:gd name="connsiteX0" fmla="*/ 0 w 5943600"/>
              <a:gd name="connsiteY0" fmla="*/ 2100262 h 2135187"/>
              <a:gd name="connsiteX1" fmla="*/ 828675 w 5943600"/>
              <a:gd name="connsiteY1" fmla="*/ 1833562 h 2135187"/>
              <a:gd name="connsiteX2" fmla="*/ 3486150 w 5943600"/>
              <a:gd name="connsiteY2" fmla="*/ 290512 h 2135187"/>
              <a:gd name="connsiteX3" fmla="*/ 5943600 w 5943600"/>
              <a:gd name="connsiteY3" fmla="*/ 90487 h 2135187"/>
              <a:gd name="connsiteX0" fmla="*/ 0 w 5943600"/>
              <a:gd name="connsiteY0" fmla="*/ 2100262 h 2135187"/>
              <a:gd name="connsiteX1" fmla="*/ 828675 w 5943600"/>
              <a:gd name="connsiteY1" fmla="*/ 1833562 h 2135187"/>
              <a:gd name="connsiteX2" fmla="*/ 3486150 w 5943600"/>
              <a:gd name="connsiteY2" fmla="*/ 290512 h 2135187"/>
              <a:gd name="connsiteX3" fmla="*/ 5943600 w 5943600"/>
              <a:gd name="connsiteY3" fmla="*/ 90487 h 2135187"/>
              <a:gd name="connsiteX0" fmla="*/ 0 w 5943600"/>
              <a:gd name="connsiteY0" fmla="*/ 2100262 h 2100262"/>
              <a:gd name="connsiteX1" fmla="*/ 828675 w 5943600"/>
              <a:gd name="connsiteY1" fmla="*/ 1833562 h 2100262"/>
              <a:gd name="connsiteX2" fmla="*/ 3486150 w 5943600"/>
              <a:gd name="connsiteY2" fmla="*/ 290512 h 2100262"/>
              <a:gd name="connsiteX3" fmla="*/ 5943600 w 5943600"/>
              <a:gd name="connsiteY3" fmla="*/ 90487 h 2100262"/>
              <a:gd name="connsiteX0" fmla="*/ 0 w 5943600"/>
              <a:gd name="connsiteY0" fmla="*/ 2100262 h 2100262"/>
              <a:gd name="connsiteX1" fmla="*/ 828675 w 5943600"/>
              <a:gd name="connsiteY1" fmla="*/ 1833562 h 2100262"/>
              <a:gd name="connsiteX2" fmla="*/ 3486150 w 5943600"/>
              <a:gd name="connsiteY2" fmla="*/ 290512 h 2100262"/>
              <a:gd name="connsiteX3" fmla="*/ 5943600 w 5943600"/>
              <a:gd name="connsiteY3" fmla="*/ 90487 h 2100262"/>
              <a:gd name="connsiteX0" fmla="*/ 0 w 5943600"/>
              <a:gd name="connsiteY0" fmla="*/ 2100262 h 2100262"/>
              <a:gd name="connsiteX1" fmla="*/ 828675 w 5943600"/>
              <a:gd name="connsiteY1" fmla="*/ 1833562 h 2100262"/>
              <a:gd name="connsiteX2" fmla="*/ 3486150 w 5943600"/>
              <a:gd name="connsiteY2" fmla="*/ 290512 h 2100262"/>
              <a:gd name="connsiteX3" fmla="*/ 5943600 w 5943600"/>
              <a:gd name="connsiteY3" fmla="*/ 90487 h 2100262"/>
              <a:gd name="connsiteX0" fmla="*/ 0 w 5943600"/>
              <a:gd name="connsiteY0" fmla="*/ 2055019 h 2055019"/>
              <a:gd name="connsiteX1" fmla="*/ 828675 w 5943600"/>
              <a:gd name="connsiteY1" fmla="*/ 1788319 h 2055019"/>
              <a:gd name="connsiteX2" fmla="*/ 3486150 w 5943600"/>
              <a:gd name="connsiteY2" fmla="*/ 245269 h 2055019"/>
              <a:gd name="connsiteX3" fmla="*/ 5943600 w 5943600"/>
              <a:gd name="connsiteY3" fmla="*/ 45244 h 2055019"/>
              <a:gd name="connsiteX0" fmla="*/ 0 w 5973266"/>
              <a:gd name="connsiteY0" fmla="*/ 2006228 h 2006228"/>
              <a:gd name="connsiteX1" fmla="*/ 828675 w 5973266"/>
              <a:gd name="connsiteY1" fmla="*/ 1739528 h 2006228"/>
              <a:gd name="connsiteX2" fmla="*/ 3486150 w 5973266"/>
              <a:gd name="connsiteY2" fmla="*/ 196478 h 2006228"/>
              <a:gd name="connsiteX3" fmla="*/ 5973266 w 5973266"/>
              <a:gd name="connsiteY3" fmla="*/ 45244 h 2006228"/>
              <a:gd name="connsiteX0" fmla="*/ 0 w 5973266"/>
              <a:gd name="connsiteY0" fmla="*/ 1960984 h 1960984"/>
              <a:gd name="connsiteX1" fmla="*/ 828675 w 5973266"/>
              <a:gd name="connsiteY1" fmla="*/ 1694284 h 1960984"/>
              <a:gd name="connsiteX2" fmla="*/ 3486150 w 5973266"/>
              <a:gd name="connsiteY2" fmla="*/ 151234 h 1960984"/>
              <a:gd name="connsiteX3" fmla="*/ 5973266 w 5973266"/>
              <a:gd name="connsiteY3" fmla="*/ 0 h 1960984"/>
              <a:gd name="connsiteX0" fmla="*/ 0 w 5973266"/>
              <a:gd name="connsiteY0" fmla="*/ 1888977 h 1888977"/>
              <a:gd name="connsiteX1" fmla="*/ 828675 w 5973266"/>
              <a:gd name="connsiteY1" fmla="*/ 1622277 h 1888977"/>
              <a:gd name="connsiteX2" fmla="*/ 3486150 w 5973266"/>
              <a:gd name="connsiteY2" fmla="*/ 79227 h 1888977"/>
              <a:gd name="connsiteX3" fmla="*/ 5973266 w 5973266"/>
              <a:gd name="connsiteY3" fmla="*/ 0 h 1888977"/>
              <a:gd name="connsiteX0" fmla="*/ 0 w 5973266"/>
              <a:gd name="connsiteY0" fmla="*/ 1888977 h 1888977"/>
              <a:gd name="connsiteX1" fmla="*/ 828675 w 5973266"/>
              <a:gd name="connsiteY1" fmla="*/ 1622277 h 1888977"/>
              <a:gd name="connsiteX2" fmla="*/ 3524994 w 5973266"/>
              <a:gd name="connsiteY2" fmla="*/ 72008 h 1888977"/>
              <a:gd name="connsiteX3" fmla="*/ 5973266 w 5973266"/>
              <a:gd name="connsiteY3" fmla="*/ 0 h 1888977"/>
              <a:gd name="connsiteX0" fmla="*/ 0 w 5973266"/>
              <a:gd name="connsiteY0" fmla="*/ 1888977 h 1888977"/>
              <a:gd name="connsiteX1" fmla="*/ 828675 w 5973266"/>
              <a:gd name="connsiteY1" fmla="*/ 1622277 h 1888977"/>
              <a:gd name="connsiteX2" fmla="*/ 3452986 w 5973266"/>
              <a:gd name="connsiteY2" fmla="*/ 144016 h 1888977"/>
              <a:gd name="connsiteX3" fmla="*/ 5973266 w 5973266"/>
              <a:gd name="connsiteY3" fmla="*/ 0 h 1888977"/>
              <a:gd name="connsiteX0" fmla="*/ 0 w 5973266"/>
              <a:gd name="connsiteY0" fmla="*/ 1888977 h 1888977"/>
              <a:gd name="connsiteX1" fmla="*/ 828675 w 5973266"/>
              <a:gd name="connsiteY1" fmla="*/ 1622277 h 1888977"/>
              <a:gd name="connsiteX2" fmla="*/ 3452986 w 5973266"/>
              <a:gd name="connsiteY2" fmla="*/ 144016 h 1888977"/>
              <a:gd name="connsiteX3" fmla="*/ 5973266 w 5973266"/>
              <a:gd name="connsiteY3" fmla="*/ 0 h 1888977"/>
            </a:gdLst>
            <a:ahLst/>
            <a:cxnLst>
              <a:cxn ang="0">
                <a:pos x="connsiteX0" y="connsiteY0"/>
              </a:cxn>
              <a:cxn ang="0">
                <a:pos x="connsiteX1" y="connsiteY1"/>
              </a:cxn>
              <a:cxn ang="0">
                <a:pos x="connsiteX2" y="connsiteY2"/>
              </a:cxn>
              <a:cxn ang="0">
                <a:pos x="connsiteX3" y="connsiteY3"/>
              </a:cxn>
            </a:cxnLst>
            <a:rect l="l" t="t" r="r" b="b"/>
            <a:pathLst>
              <a:path w="5973266" h="1888977">
                <a:moveTo>
                  <a:pt x="0" y="1888977"/>
                </a:moveTo>
                <a:cubicBezTo>
                  <a:pt x="402307" y="1784524"/>
                  <a:pt x="273149" y="1821037"/>
                  <a:pt x="828675" y="1622277"/>
                </a:cubicBezTo>
                <a:cubicBezTo>
                  <a:pt x="1420738" y="1341984"/>
                  <a:pt x="1849934" y="1030014"/>
                  <a:pt x="3452986" y="144016"/>
                </a:cubicBezTo>
                <a:cubicBezTo>
                  <a:pt x="4465141" y="101129"/>
                  <a:pt x="5043611" y="47674"/>
                  <a:pt x="5973266" y="0"/>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smtClean="0">
              <a:ln>
                <a:noFill/>
              </a:ln>
              <a:solidFill>
                <a:schemeClr val="tx2"/>
              </a:solidFill>
              <a:effectLst/>
              <a:latin typeface="Arial" pitchFamily="34" charset="0"/>
            </a:endParaRPr>
          </a:p>
        </p:txBody>
      </p:sp>
      <p:sp>
        <p:nvSpPr>
          <p:cNvPr id="21" name="Title 20"/>
          <p:cNvSpPr>
            <a:spLocks noGrp="1"/>
          </p:cNvSpPr>
          <p:nvPr>
            <p:ph type="title"/>
          </p:nvPr>
        </p:nvSpPr>
        <p:spPr/>
        <p:txBody>
          <a:bodyPr>
            <a:normAutofit/>
          </a:bodyPr>
          <a:lstStyle/>
          <a:p>
            <a:r>
              <a:rPr lang="en-GB" sz="3200" dirty="0" smtClean="0"/>
              <a:t>Development of flood defences in London</a:t>
            </a:r>
            <a:endParaRPr lang="en-GB" dirty="0"/>
          </a:p>
        </p:txBody>
      </p:sp>
      <p:sp>
        <p:nvSpPr>
          <p:cNvPr id="22" name="Text Placeholder 21"/>
          <p:cNvSpPr>
            <a:spLocks noGrp="1"/>
          </p:cNvSpPr>
          <p:nvPr>
            <p:ph type="body" sz="quarter" idx="10"/>
          </p:nvPr>
        </p:nvSpPr>
        <p:spPr/>
        <p:txBody>
          <a:bodyPr/>
          <a:lstStyle/>
          <a:p>
            <a:pPr marL="342900" lvl="2" indent="-342900" algn="r">
              <a:buNone/>
            </a:pPr>
            <a:r>
              <a:rPr lang="en-GB" sz="1600" dirty="0" smtClean="0">
                <a:solidFill>
                  <a:schemeClr val="bg1"/>
                </a:solidFill>
                <a:cs typeface="Calibri" pitchFamily="34" charset="0"/>
              </a:rPr>
              <a:t>Photo: UK Environment Agency</a:t>
            </a:r>
          </a:p>
          <a:p>
            <a:endParaRPr lang="en-GB" dirty="0"/>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screen"/>
          <a:srcRect t="11157" b="1042"/>
          <a:stretch>
            <a:fillRect/>
          </a:stretch>
        </p:blipFill>
        <p:spPr>
          <a:xfrm>
            <a:off x="0" y="0"/>
            <a:ext cx="9144000" cy="6165304"/>
          </a:xfrm>
          <a:prstGeom prst="rect">
            <a:avLst/>
          </a:prstGeom>
          <a:ln>
            <a:noFill/>
          </a:ln>
          <a:effectLst>
            <a:outerShdw blurRad="292100" dist="139700" dir="2700000" algn="tl" rotWithShape="0">
              <a:srgbClr val="333333">
                <a:alpha val="65000"/>
              </a:srgbClr>
            </a:outerShdw>
          </a:effectLst>
        </p:spPr>
      </p:pic>
      <p:pic>
        <p:nvPicPr>
          <p:cNvPr id="1027" name="Picture 3"/>
          <p:cNvPicPr>
            <a:picLocks noChangeAspect="1" noChangeArrowheads="1"/>
          </p:cNvPicPr>
          <p:nvPr/>
        </p:nvPicPr>
        <p:blipFill>
          <a:blip r:embed="rId4" cstate="screen"/>
          <a:srcRect/>
          <a:stretch>
            <a:fillRect/>
          </a:stretch>
        </p:blipFill>
        <p:spPr bwMode="auto">
          <a:xfrm>
            <a:off x="3986637" y="2133601"/>
            <a:ext cx="4906538" cy="3600450"/>
          </a:xfrm>
          <a:prstGeom prst="rect">
            <a:avLst/>
          </a:prstGeom>
          <a:noFill/>
          <a:ln w="9525">
            <a:noFill/>
            <a:miter lim="800000"/>
            <a:headEnd/>
            <a:tailEnd/>
          </a:ln>
          <a:effectLst/>
        </p:spPr>
      </p:pic>
      <p:sp>
        <p:nvSpPr>
          <p:cNvPr id="7" name="Title 6"/>
          <p:cNvSpPr>
            <a:spLocks noGrp="1"/>
          </p:cNvSpPr>
          <p:nvPr>
            <p:ph type="title"/>
          </p:nvPr>
        </p:nvSpPr>
        <p:spPr/>
        <p:txBody>
          <a:bodyPr>
            <a:normAutofit/>
          </a:bodyPr>
          <a:lstStyle/>
          <a:p>
            <a:r>
              <a:rPr lang="en-GB" sz="3200" dirty="0" smtClean="0">
                <a:cs typeface="Tahoma" pitchFamily="34" charset="0"/>
              </a:rPr>
              <a:t>100</a:t>
            </a:r>
            <a:r>
              <a:rPr lang="en-GB" sz="3200" baseline="30000" dirty="0" smtClean="0">
                <a:cs typeface="Tahoma" pitchFamily="34" charset="0"/>
              </a:rPr>
              <a:t>th</a:t>
            </a:r>
            <a:r>
              <a:rPr lang="en-GB" sz="3200" dirty="0" smtClean="0">
                <a:cs typeface="Tahoma" pitchFamily="34" charset="0"/>
              </a:rPr>
              <a:t> closure of the Thames Barrier</a:t>
            </a:r>
            <a:endParaRPr lang="en-GB" dirty="0"/>
          </a:p>
        </p:txBody>
      </p:sp>
      <p:sp>
        <p:nvSpPr>
          <p:cNvPr id="8" name="Text Placeholder 7"/>
          <p:cNvSpPr>
            <a:spLocks noGrp="1"/>
          </p:cNvSpPr>
          <p:nvPr>
            <p:ph type="body" sz="quarter" idx="10"/>
          </p:nvPr>
        </p:nvSpPr>
        <p:spPr/>
        <p:txBody>
          <a:bodyPr/>
          <a:lstStyle/>
          <a:p>
            <a:pPr marL="342900" lvl="2" indent="-342900" algn="r">
              <a:buNone/>
            </a:pPr>
            <a:r>
              <a:rPr lang="en-GB" sz="1600" dirty="0" smtClean="0">
                <a:solidFill>
                  <a:schemeClr val="bg1"/>
                </a:solidFill>
                <a:cs typeface="Calibri" pitchFamily="34" charset="0"/>
              </a:rPr>
              <a:t>Photo: UK Environment Agency</a:t>
            </a:r>
          </a:p>
          <a:p>
            <a:endParaRPr lang="en-GB" dirty="0"/>
          </a:p>
        </p:txBody>
      </p:sp>
      <p:cxnSp>
        <p:nvCxnSpPr>
          <p:cNvPr id="12" name="Straight Arrow Connector 11"/>
          <p:cNvCxnSpPr/>
          <p:nvPr/>
        </p:nvCxnSpPr>
        <p:spPr bwMode="auto">
          <a:xfrm>
            <a:off x="8028384" y="4005064"/>
            <a:ext cx="914400" cy="914400"/>
          </a:xfrm>
          <a:prstGeom prst="straightConnector1">
            <a:avLst/>
          </a:prstGeom>
          <a:noFill/>
          <a:ln w="9525" cap="flat" cmpd="sng" algn="ctr">
            <a:noFill/>
            <a:prstDash val="solid"/>
            <a:round/>
            <a:headEnd type="none" w="med" len="med"/>
            <a:tailEnd type="arrow"/>
          </a:ln>
          <a:effectLst/>
        </p:spPr>
      </p:cxnSp>
      <p:pic>
        <p:nvPicPr>
          <p:cNvPr id="1026" name="Picture 2"/>
          <p:cNvPicPr>
            <a:picLocks noChangeAspect="1" noChangeArrowheads="1"/>
          </p:cNvPicPr>
          <p:nvPr/>
        </p:nvPicPr>
        <p:blipFill>
          <a:blip r:embed="rId5" cstate="screen"/>
          <a:srcRect/>
          <a:stretch>
            <a:fillRect/>
          </a:stretch>
        </p:blipFill>
        <p:spPr bwMode="auto">
          <a:xfrm>
            <a:off x="3986637" y="2133600"/>
            <a:ext cx="4906538" cy="3600450"/>
          </a:xfrm>
          <a:prstGeom prst="rect">
            <a:avLst/>
          </a:prstGeom>
          <a:noFill/>
          <a:ln w="9525">
            <a:noFill/>
            <a:miter lim="800000"/>
            <a:headEnd/>
            <a:tailEnd/>
          </a:ln>
          <a:effectLst/>
        </p:spPr>
      </p:pic>
      <p:cxnSp>
        <p:nvCxnSpPr>
          <p:cNvPr id="16" name="Straight Arrow Connector 15"/>
          <p:cNvCxnSpPr/>
          <p:nvPr/>
        </p:nvCxnSpPr>
        <p:spPr bwMode="auto">
          <a:xfrm flipV="1">
            <a:off x="7452320" y="3933056"/>
            <a:ext cx="0" cy="1224136"/>
          </a:xfrm>
          <a:prstGeom prst="straightConnector1">
            <a:avLst/>
          </a:prstGeom>
          <a:noFill/>
          <a:ln w="25400" cap="flat" cmpd="sng" algn="ctr">
            <a:solidFill>
              <a:schemeClr val="tx1"/>
            </a:solidFill>
            <a:prstDash val="solid"/>
            <a:round/>
            <a:headEnd type="none" w="med" len="med"/>
            <a:tailEnd type="arrow"/>
          </a:ln>
          <a:effectLst/>
        </p:spPr>
      </p:cxnSp>
      <p:grpSp>
        <p:nvGrpSpPr>
          <p:cNvPr id="23" name="Group 22"/>
          <p:cNvGrpSpPr/>
          <p:nvPr/>
        </p:nvGrpSpPr>
        <p:grpSpPr>
          <a:xfrm>
            <a:off x="5508104" y="3933056"/>
            <a:ext cx="1944216" cy="1224136"/>
            <a:chOff x="5508104" y="3933056"/>
            <a:chExt cx="1944216" cy="1224136"/>
          </a:xfrm>
        </p:grpSpPr>
        <p:cxnSp>
          <p:nvCxnSpPr>
            <p:cNvPr id="14" name="Straight Arrow Connector 13"/>
            <p:cNvCxnSpPr/>
            <p:nvPr/>
          </p:nvCxnSpPr>
          <p:spPr bwMode="auto">
            <a:xfrm flipV="1">
              <a:off x="5508104" y="3933056"/>
              <a:ext cx="0" cy="1224136"/>
            </a:xfrm>
            <a:prstGeom prst="straightConnector1">
              <a:avLst/>
            </a:prstGeom>
            <a:noFill/>
            <a:ln w="25400" cap="flat" cmpd="sng" algn="ctr">
              <a:solidFill>
                <a:schemeClr val="tx1"/>
              </a:solidFill>
              <a:prstDash val="solid"/>
              <a:round/>
              <a:headEnd type="none" w="med" len="med"/>
              <a:tailEnd type="arrow"/>
            </a:ln>
            <a:effectLst/>
          </p:spPr>
        </p:cxnSp>
        <p:cxnSp>
          <p:nvCxnSpPr>
            <p:cNvPr id="19" name="Straight Connector 18"/>
            <p:cNvCxnSpPr/>
            <p:nvPr/>
          </p:nvCxnSpPr>
          <p:spPr bwMode="auto">
            <a:xfrm flipH="1">
              <a:off x="5508104" y="3933056"/>
              <a:ext cx="1944216" cy="0"/>
            </a:xfrm>
            <a:prstGeom prst="line">
              <a:avLst/>
            </a:prstGeom>
            <a:noFill/>
            <a:ln w="25400" cap="flat" cmpd="sng" algn="ctr">
              <a:solidFill>
                <a:schemeClr val="tx1"/>
              </a:solidFill>
              <a:prstDash val="dashDot"/>
              <a:round/>
              <a:headEnd type="none" w="med" len="med"/>
              <a:tailEnd type="none" w="med" len="med"/>
            </a:ln>
            <a:effectLst/>
          </p:spPr>
        </p:cxn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P:\Ice2sea\Graphics\Photos\Happisburg-norfolk.jpg"/>
          <p:cNvPicPr>
            <a:picLocks noChangeAspect="1" noChangeArrowheads="1"/>
          </p:cNvPicPr>
          <p:nvPr/>
        </p:nvPicPr>
        <p:blipFill>
          <a:blip r:embed="rId3" cstate="screen"/>
          <a:srcRect/>
          <a:stretch>
            <a:fillRect/>
          </a:stretch>
        </p:blipFill>
        <p:spPr bwMode="auto">
          <a:xfrm>
            <a:off x="0" y="0"/>
            <a:ext cx="9144000" cy="6165304"/>
          </a:xfrm>
          <a:prstGeom prst="rect">
            <a:avLst/>
          </a:prstGeom>
          <a:noFill/>
        </p:spPr>
      </p:pic>
      <p:pic>
        <p:nvPicPr>
          <p:cNvPr id="1030" name="Picture 6"/>
          <p:cNvPicPr>
            <a:picLocks noChangeAspect="1" noChangeArrowheads="1"/>
          </p:cNvPicPr>
          <p:nvPr/>
        </p:nvPicPr>
        <p:blipFill>
          <a:blip r:embed="rId4" cstate="screen"/>
          <a:srcRect/>
          <a:stretch>
            <a:fillRect/>
          </a:stretch>
        </p:blipFill>
        <p:spPr bwMode="auto">
          <a:xfrm>
            <a:off x="395536" y="2420888"/>
            <a:ext cx="4829152" cy="3420000"/>
          </a:xfrm>
          <a:prstGeom prst="rect">
            <a:avLst/>
          </a:prstGeom>
          <a:noFill/>
          <a:ln w="9525">
            <a:noFill/>
            <a:miter lim="800000"/>
            <a:headEnd/>
            <a:tailEnd/>
          </a:ln>
          <a:effectLst/>
        </p:spPr>
      </p:pic>
      <p:sp>
        <p:nvSpPr>
          <p:cNvPr id="6" name="Title 5"/>
          <p:cNvSpPr>
            <a:spLocks noGrp="1"/>
          </p:cNvSpPr>
          <p:nvPr>
            <p:ph type="title"/>
          </p:nvPr>
        </p:nvSpPr>
        <p:spPr/>
        <p:txBody>
          <a:bodyPr>
            <a:normAutofit/>
          </a:bodyPr>
          <a:lstStyle/>
          <a:p>
            <a:r>
              <a:rPr lang="en-GB" sz="3200" dirty="0" err="1" smtClean="0">
                <a:solidFill>
                  <a:schemeClr val="accent6">
                    <a:lumMod val="50000"/>
                  </a:schemeClr>
                </a:solidFill>
                <a:cs typeface="Tahoma" pitchFamily="34" charset="0"/>
              </a:rPr>
              <a:t>Happisburgh</a:t>
            </a:r>
            <a:r>
              <a:rPr lang="en-GB" sz="3200" dirty="0" smtClean="0">
                <a:solidFill>
                  <a:schemeClr val="accent6">
                    <a:lumMod val="50000"/>
                  </a:schemeClr>
                </a:solidFill>
                <a:cs typeface="Tahoma" pitchFamily="34" charset="0"/>
              </a:rPr>
              <a:t> (East of England)</a:t>
            </a:r>
            <a:endParaRPr lang="en-GB" dirty="0">
              <a:solidFill>
                <a:schemeClr val="accent6">
                  <a:lumMod val="50000"/>
                </a:schemeClr>
              </a:solidFill>
            </a:endParaRPr>
          </a:p>
        </p:txBody>
      </p:sp>
      <p:sp>
        <p:nvSpPr>
          <p:cNvPr id="9" name="Text Placeholder 21"/>
          <p:cNvSpPr>
            <a:spLocks noGrp="1"/>
          </p:cNvSpPr>
          <p:nvPr>
            <p:ph type="body" sz="quarter" idx="10"/>
          </p:nvPr>
        </p:nvSpPr>
        <p:spPr>
          <a:xfrm>
            <a:off x="2915816" y="5733256"/>
            <a:ext cx="5616624" cy="432048"/>
          </a:xfrm>
        </p:spPr>
        <p:txBody>
          <a:bodyPr/>
          <a:lstStyle/>
          <a:p>
            <a:pPr marL="342900" lvl="2" indent="-342900" algn="r">
              <a:buNone/>
            </a:pPr>
            <a:r>
              <a:rPr lang="en-GB" sz="1600" dirty="0" smtClean="0">
                <a:solidFill>
                  <a:schemeClr val="bg1"/>
                </a:solidFill>
                <a:cs typeface="Calibri" pitchFamily="34" charset="0"/>
              </a:rPr>
              <a:t>Photo: UK Environment Agency</a:t>
            </a:r>
          </a:p>
          <a:p>
            <a:endParaRPr lang="en-GB"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2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Ice2sea\Graphics\Photos\Alison Cook Machair\P7090064.JPG"/>
          <p:cNvPicPr>
            <a:picLocks noChangeAspect="1" noChangeArrowheads="1"/>
          </p:cNvPicPr>
          <p:nvPr/>
        </p:nvPicPr>
        <p:blipFill>
          <a:blip r:embed="rId3" cstate="screen"/>
          <a:srcRect/>
          <a:stretch>
            <a:fillRect/>
          </a:stretch>
        </p:blipFill>
        <p:spPr bwMode="auto">
          <a:xfrm>
            <a:off x="0" y="-1587"/>
            <a:ext cx="9144000" cy="6166891"/>
          </a:xfrm>
          <a:prstGeom prst="rect">
            <a:avLst/>
          </a:prstGeom>
          <a:noFill/>
        </p:spPr>
      </p:pic>
      <p:sp>
        <p:nvSpPr>
          <p:cNvPr id="6" name="Title 5"/>
          <p:cNvSpPr>
            <a:spLocks noGrp="1"/>
          </p:cNvSpPr>
          <p:nvPr>
            <p:ph type="title"/>
          </p:nvPr>
        </p:nvSpPr>
        <p:spPr/>
        <p:txBody>
          <a:bodyPr>
            <a:normAutofit/>
          </a:bodyPr>
          <a:lstStyle/>
          <a:p>
            <a:r>
              <a:rPr lang="en-GB" sz="3200" dirty="0" smtClean="0">
                <a:cs typeface="Tahoma" pitchFamily="34" charset="0"/>
              </a:rPr>
              <a:t>Isle of Harris (Scotland)</a:t>
            </a:r>
            <a:endParaRPr lang="en-GB" dirty="0"/>
          </a:p>
        </p:txBody>
      </p:sp>
      <p:sp>
        <p:nvSpPr>
          <p:cNvPr id="7" name="Text Placeholder 6"/>
          <p:cNvSpPr>
            <a:spLocks noGrp="1"/>
          </p:cNvSpPr>
          <p:nvPr>
            <p:ph type="body" sz="quarter" idx="10"/>
          </p:nvPr>
        </p:nvSpPr>
        <p:spPr/>
        <p:txBody>
          <a:bodyPr/>
          <a:lstStyle/>
          <a:p>
            <a:pPr marL="342900" lvl="2" indent="-342900" algn="r">
              <a:buNone/>
            </a:pPr>
            <a:r>
              <a:rPr lang="en-GB" sz="1600" dirty="0" smtClean="0">
                <a:solidFill>
                  <a:schemeClr val="bg1"/>
                </a:solidFill>
                <a:cs typeface="Calibri" pitchFamily="34" charset="0"/>
              </a:rPr>
              <a:t>Photo: Alison Cook</a:t>
            </a:r>
          </a:p>
          <a:p>
            <a:endParaRPr lang="en-GB" dirty="0"/>
          </a:p>
        </p:txBody>
      </p:sp>
      <p:pic>
        <p:nvPicPr>
          <p:cNvPr id="2" name="Picture 2"/>
          <p:cNvPicPr>
            <a:picLocks noChangeAspect="1" noChangeArrowheads="1"/>
          </p:cNvPicPr>
          <p:nvPr/>
        </p:nvPicPr>
        <p:blipFill>
          <a:blip r:embed="rId4" cstate="screen"/>
          <a:srcRect/>
          <a:stretch>
            <a:fillRect/>
          </a:stretch>
        </p:blipFill>
        <p:spPr bwMode="auto">
          <a:xfrm>
            <a:off x="4027065" y="2133600"/>
            <a:ext cx="4866110" cy="3570784"/>
          </a:xfrm>
          <a:prstGeom prst="rect">
            <a:avLst/>
          </a:prstGeom>
          <a:noFill/>
          <a:ln w="9525">
            <a:noFill/>
            <a:miter lim="800000"/>
            <a:headEnd/>
            <a:tailEnd/>
          </a:ln>
          <a:effectLst/>
        </p:spPr>
      </p:pic>
      <p:pic>
        <p:nvPicPr>
          <p:cNvPr id="2052" name="Picture 4"/>
          <p:cNvPicPr>
            <a:picLocks noChangeAspect="1" noChangeArrowheads="1"/>
          </p:cNvPicPr>
          <p:nvPr/>
        </p:nvPicPr>
        <p:blipFill>
          <a:blip r:embed="rId5" cstate="screen"/>
          <a:srcRect/>
          <a:stretch>
            <a:fillRect/>
          </a:stretch>
        </p:blipFill>
        <p:spPr bwMode="auto">
          <a:xfrm>
            <a:off x="3986638" y="2133600"/>
            <a:ext cx="4906537" cy="3600450"/>
          </a:xfrm>
          <a:prstGeom prst="rect">
            <a:avLst/>
          </a:prstGeom>
          <a:noFill/>
          <a:ln w="9525">
            <a:noFill/>
            <a:miter lim="800000"/>
            <a:headEnd/>
            <a:tailEnd/>
          </a:ln>
          <a:effectLst/>
        </p:spPr>
      </p:pic>
      <p:cxnSp>
        <p:nvCxnSpPr>
          <p:cNvPr id="10" name="Straight Arrow Connector 9"/>
          <p:cNvCxnSpPr/>
          <p:nvPr/>
        </p:nvCxnSpPr>
        <p:spPr bwMode="auto">
          <a:xfrm flipV="1">
            <a:off x="5724128" y="4725144"/>
            <a:ext cx="0" cy="432048"/>
          </a:xfrm>
          <a:prstGeom prst="straightConnector1">
            <a:avLst/>
          </a:prstGeom>
          <a:noFill/>
          <a:ln w="25400" cap="flat" cmpd="sng" algn="ctr">
            <a:solidFill>
              <a:schemeClr val="tx1"/>
            </a:solidFill>
            <a:prstDash val="solid"/>
            <a:round/>
            <a:headEnd type="none" w="med" len="med"/>
            <a:tailEnd type="arrow"/>
          </a:ln>
          <a:effectLst/>
        </p:spPr>
      </p:cxnSp>
      <p:grpSp>
        <p:nvGrpSpPr>
          <p:cNvPr id="23" name="Group 22"/>
          <p:cNvGrpSpPr/>
          <p:nvPr/>
        </p:nvGrpSpPr>
        <p:grpSpPr>
          <a:xfrm>
            <a:off x="4499992" y="4725144"/>
            <a:ext cx="2016224" cy="432048"/>
            <a:chOff x="4499992" y="4725144"/>
            <a:chExt cx="2016224" cy="432048"/>
          </a:xfrm>
        </p:grpSpPr>
        <p:cxnSp>
          <p:nvCxnSpPr>
            <p:cNvPr id="8" name="Straight Arrow Connector 7"/>
            <p:cNvCxnSpPr/>
            <p:nvPr/>
          </p:nvCxnSpPr>
          <p:spPr bwMode="auto">
            <a:xfrm flipV="1">
              <a:off x="6516216" y="4725144"/>
              <a:ext cx="0" cy="432048"/>
            </a:xfrm>
            <a:prstGeom prst="straightConnector1">
              <a:avLst/>
            </a:prstGeom>
            <a:noFill/>
            <a:ln w="25400" cap="flat" cmpd="sng" algn="ctr">
              <a:solidFill>
                <a:schemeClr val="tx1"/>
              </a:solidFill>
              <a:prstDash val="solid"/>
              <a:round/>
              <a:headEnd type="none" w="med" len="med"/>
              <a:tailEnd type="arrow"/>
            </a:ln>
            <a:effectLst/>
          </p:spPr>
        </p:cxnSp>
        <p:cxnSp>
          <p:nvCxnSpPr>
            <p:cNvPr id="11" name="Straight Connector 10"/>
            <p:cNvCxnSpPr/>
            <p:nvPr/>
          </p:nvCxnSpPr>
          <p:spPr bwMode="auto">
            <a:xfrm flipH="1">
              <a:off x="4499992" y="4725144"/>
              <a:ext cx="1944216" cy="0"/>
            </a:xfrm>
            <a:prstGeom prst="line">
              <a:avLst/>
            </a:prstGeom>
            <a:noFill/>
            <a:ln w="25400" cap="flat" cmpd="sng" algn="ctr">
              <a:solidFill>
                <a:schemeClr val="tx1"/>
              </a:solidFill>
              <a:prstDash val="dashDot"/>
              <a:round/>
              <a:headEnd type="none" w="med" len="med"/>
              <a:tailEnd type="none" w="med" len="med"/>
            </a:ln>
            <a:effectLst/>
          </p:spPr>
        </p:cxn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1000"/>
                                        <p:tgtEl>
                                          <p:spTgt spid="205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a:grpSpLocks noChangeAspect="1"/>
          </p:cNvGrpSpPr>
          <p:nvPr/>
        </p:nvGrpSpPr>
        <p:grpSpPr>
          <a:xfrm>
            <a:off x="2051720" y="1311324"/>
            <a:ext cx="5013138" cy="3198216"/>
            <a:chOff x="1334434" y="1311323"/>
            <a:chExt cx="6378496" cy="4069269"/>
          </a:xfrm>
        </p:grpSpPr>
        <p:pic>
          <p:nvPicPr>
            <p:cNvPr id="1028" name="Picture 4"/>
            <p:cNvPicPr>
              <a:picLocks noChangeAspect="1" noChangeArrowheads="1"/>
            </p:cNvPicPr>
            <p:nvPr/>
          </p:nvPicPr>
          <p:blipFill>
            <a:blip r:embed="rId3" cstate="screen"/>
            <a:srcRect/>
            <a:stretch>
              <a:fillRect/>
            </a:stretch>
          </p:blipFill>
          <p:spPr bwMode="auto">
            <a:xfrm rot="1557182">
              <a:off x="4583394" y="1316586"/>
              <a:ext cx="3129536" cy="4064006"/>
            </a:xfrm>
            <a:prstGeom prst="rect">
              <a:avLst/>
            </a:prstGeom>
            <a:ln>
              <a:noFill/>
            </a:ln>
            <a:effectLst>
              <a:outerShdw blurRad="292100" dist="139700" dir="2700000" algn="tl" rotWithShape="0">
                <a:srgbClr val="333333">
                  <a:alpha val="65000"/>
                </a:srgbClr>
              </a:outerShdw>
            </a:effectLst>
          </p:spPr>
        </p:pic>
        <p:pic>
          <p:nvPicPr>
            <p:cNvPr id="1027" name="Picture 3"/>
            <p:cNvPicPr>
              <a:picLocks noChangeAspect="1" noChangeArrowheads="1"/>
            </p:cNvPicPr>
            <p:nvPr/>
          </p:nvPicPr>
          <p:blipFill>
            <a:blip r:embed="rId4" cstate="screen"/>
            <a:srcRect/>
            <a:stretch>
              <a:fillRect/>
            </a:stretch>
          </p:blipFill>
          <p:spPr bwMode="auto">
            <a:xfrm rot="1550469">
              <a:off x="2990513" y="1311323"/>
              <a:ext cx="3101770" cy="4027948"/>
            </a:xfrm>
            <a:prstGeom prst="rect">
              <a:avLst/>
            </a:prstGeom>
            <a:ln>
              <a:noFill/>
            </a:ln>
            <a:effectLst>
              <a:outerShdw blurRad="292100" dist="139700" dir="2700000" algn="tl" rotWithShape="0">
                <a:srgbClr val="333333">
                  <a:alpha val="65000"/>
                </a:srgbClr>
              </a:outerShdw>
            </a:effectLst>
          </p:spPr>
        </p:pic>
        <p:pic>
          <p:nvPicPr>
            <p:cNvPr id="1026" name="Picture 2"/>
            <p:cNvPicPr>
              <a:picLocks noChangeAspect="1" noChangeArrowheads="1"/>
            </p:cNvPicPr>
            <p:nvPr/>
          </p:nvPicPr>
          <p:blipFill>
            <a:blip r:embed="rId5" cstate="screen"/>
            <a:srcRect/>
            <a:stretch>
              <a:fillRect/>
            </a:stretch>
          </p:blipFill>
          <p:spPr bwMode="auto">
            <a:xfrm rot="1555219">
              <a:off x="1334434" y="1328325"/>
              <a:ext cx="3178839" cy="4038995"/>
            </a:xfrm>
            <a:prstGeom prst="rect">
              <a:avLst/>
            </a:prstGeom>
            <a:ln>
              <a:noFill/>
            </a:ln>
            <a:effectLst>
              <a:outerShdw blurRad="292100" dist="139700" dir="2700000" algn="tl" rotWithShape="0">
                <a:srgbClr val="333333">
                  <a:alpha val="65000"/>
                </a:srgbClr>
              </a:outerShdw>
            </a:effectLst>
          </p:spPr>
        </p:pic>
      </p:grpSp>
      <p:sp>
        <p:nvSpPr>
          <p:cNvPr id="8" name="Title 7"/>
          <p:cNvSpPr>
            <a:spLocks noGrp="1"/>
          </p:cNvSpPr>
          <p:nvPr>
            <p:ph type="title"/>
          </p:nvPr>
        </p:nvSpPr>
        <p:spPr/>
        <p:txBody>
          <a:bodyPr>
            <a:normAutofit/>
          </a:bodyPr>
          <a:lstStyle/>
          <a:p>
            <a:r>
              <a:rPr lang="en-GB" sz="3200" dirty="0" smtClean="0">
                <a:solidFill>
                  <a:srgbClr val="000066"/>
                </a:solidFill>
                <a:cs typeface="Tahoma" pitchFamily="34" charset="0"/>
              </a:rPr>
              <a:t>IPCC (2007) on sea-level rise</a:t>
            </a:r>
            <a:endParaRPr lang="en-GB" dirty="0"/>
          </a:p>
        </p:txBody>
      </p:sp>
      <p:sp>
        <p:nvSpPr>
          <p:cNvPr id="5123" name="Rectangle 9"/>
          <p:cNvSpPr>
            <a:spLocks noGrp="1" noChangeArrowheads="1"/>
          </p:cNvSpPr>
          <p:nvPr>
            <p:ph type="body" sz="quarter" idx="4294967295"/>
          </p:nvPr>
        </p:nvSpPr>
        <p:spPr>
          <a:xfrm>
            <a:off x="2771800" y="5013325"/>
            <a:ext cx="6048375" cy="1152525"/>
          </a:xfrm>
          <a:prstGeom prst="rect">
            <a:avLst/>
          </a:prstGeom>
          <a:noFill/>
        </p:spPr>
        <p:txBody>
          <a:bodyPr>
            <a:normAutofit fontScale="70000" lnSpcReduction="20000"/>
          </a:bodyPr>
          <a:lstStyle/>
          <a:p>
            <a:pPr algn="r" eaLnBrk="1" hangingPunct="1">
              <a:buNone/>
              <a:defRPr/>
            </a:pPr>
            <a:r>
              <a:rPr lang="en-GB" sz="2000" dirty="0" smtClean="0">
                <a:solidFill>
                  <a:srgbClr val="003366"/>
                </a:solidFill>
              </a:rPr>
              <a:t> “…</a:t>
            </a:r>
            <a:r>
              <a:rPr lang="en-GB" sz="2000" b="1" dirty="0" smtClean="0">
                <a:solidFill>
                  <a:srgbClr val="003366"/>
                </a:solidFill>
              </a:rPr>
              <a:t>do not include the full effects of changes in ice sheet flow, because a basis in published literature is lacking.”</a:t>
            </a:r>
            <a:endParaRPr lang="en-GB" sz="2000" dirty="0" smtClean="0">
              <a:solidFill>
                <a:srgbClr val="003366"/>
              </a:solidFill>
            </a:endParaRPr>
          </a:p>
          <a:p>
            <a:pPr algn="r" eaLnBrk="1" hangingPunct="1">
              <a:buNone/>
              <a:defRPr/>
            </a:pPr>
            <a:r>
              <a:rPr lang="en-GB" sz="2000" dirty="0" smtClean="0">
                <a:solidFill>
                  <a:srgbClr val="003366"/>
                </a:solidFill>
              </a:rPr>
              <a:t> </a:t>
            </a:r>
          </a:p>
          <a:p>
            <a:pPr algn="r" eaLnBrk="1" hangingPunct="1">
              <a:buNone/>
              <a:defRPr/>
            </a:pPr>
            <a:r>
              <a:rPr lang="en-GB" sz="2000" b="1" dirty="0" smtClean="0">
                <a:solidFill>
                  <a:srgbClr val="003366"/>
                </a:solidFill>
              </a:rPr>
              <a:t>“…understanding of these effects is too limited to assess their likelihood or provide a best estimate or an upper bound for sea-level rise.”</a:t>
            </a:r>
          </a:p>
          <a:p>
            <a:pPr eaLnBrk="1" hangingPunct="1">
              <a:defRPr/>
            </a:pPr>
            <a:endParaRPr lang="en-GB" sz="2000" dirty="0" smtClean="0"/>
          </a:p>
        </p:txBody>
      </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11"/>
          <p:cNvPicPr>
            <a:picLocks noChangeAspect="1" noChangeArrowheads="1"/>
          </p:cNvPicPr>
          <p:nvPr/>
        </p:nvPicPr>
        <p:blipFill>
          <a:blip r:embed="rId3" cstate="screen"/>
          <a:srcRect/>
          <a:stretch>
            <a:fillRect/>
          </a:stretch>
        </p:blipFill>
        <p:spPr bwMode="auto">
          <a:xfrm>
            <a:off x="0" y="0"/>
            <a:ext cx="9144000" cy="2348880"/>
          </a:xfrm>
          <a:prstGeom prst="rect">
            <a:avLst/>
          </a:prstGeom>
          <a:noFill/>
          <a:ln w="12700">
            <a:noFill/>
            <a:miter lim="800000"/>
            <a:headEnd/>
            <a:tailEnd/>
          </a:ln>
        </p:spPr>
      </p:pic>
      <p:pic>
        <p:nvPicPr>
          <p:cNvPr id="4" name="Picture 5" descr="C:\DATA\DGV\Grants bids\EU-FP7-2008 Sea Level\EGU Poster\Partner Logos\200px-Hadley_Centre.svg.png"/>
          <p:cNvPicPr>
            <a:picLocks noChangeAspect="1" noChangeArrowheads="1"/>
          </p:cNvPicPr>
          <p:nvPr/>
        </p:nvPicPr>
        <p:blipFill>
          <a:blip r:embed="rId4" cstate="screen"/>
          <a:srcRect/>
          <a:stretch>
            <a:fillRect/>
          </a:stretch>
        </p:blipFill>
        <p:spPr bwMode="auto">
          <a:xfrm>
            <a:off x="4139952" y="2780928"/>
            <a:ext cx="451831" cy="709029"/>
          </a:xfrm>
          <a:prstGeom prst="rect">
            <a:avLst/>
          </a:prstGeom>
          <a:ln>
            <a:noFill/>
          </a:ln>
          <a:effectLst>
            <a:outerShdw blurRad="292100" dist="139700" dir="2700000" algn="tl" rotWithShape="0">
              <a:srgbClr val="333333">
                <a:alpha val="65000"/>
              </a:srgbClr>
            </a:outerShdw>
          </a:effectLst>
        </p:spPr>
      </p:pic>
      <p:pic>
        <p:nvPicPr>
          <p:cNvPr id="6" name="Picture 2" descr="C:\DATA\DGV\Grants bids\EU-FP7-2008 Sea Level\EGU Poster\Partner Logos\250px-DTU_logo.svg.png"/>
          <p:cNvPicPr>
            <a:picLocks noChangeAspect="1" noChangeArrowheads="1"/>
          </p:cNvPicPr>
          <p:nvPr/>
        </p:nvPicPr>
        <p:blipFill>
          <a:blip r:embed="rId5" cstate="screen"/>
          <a:srcRect/>
          <a:stretch>
            <a:fillRect/>
          </a:stretch>
        </p:blipFill>
        <p:spPr bwMode="auto">
          <a:xfrm>
            <a:off x="1596629" y="2636912"/>
            <a:ext cx="454421" cy="884467"/>
          </a:xfrm>
          <a:prstGeom prst="rect">
            <a:avLst/>
          </a:prstGeom>
          <a:ln>
            <a:noFill/>
          </a:ln>
          <a:effectLst>
            <a:outerShdw blurRad="292100" dist="139700" dir="2700000" algn="tl" rotWithShape="0">
              <a:srgbClr val="333333">
                <a:alpha val="65000"/>
              </a:srgbClr>
            </a:outerShdw>
          </a:effectLst>
        </p:spPr>
      </p:pic>
      <p:pic>
        <p:nvPicPr>
          <p:cNvPr id="8" name="Picture 4" descr="C:\DATA\DGV\Grants bids\EU-FP7-2008 Sea Level\EGU Poster\Partner Logos\logoforside-2.gif"/>
          <p:cNvPicPr>
            <a:picLocks noChangeAspect="1" noChangeArrowheads="1"/>
          </p:cNvPicPr>
          <p:nvPr/>
        </p:nvPicPr>
        <p:blipFill>
          <a:blip r:embed="rId6" cstate="screen"/>
          <a:srcRect/>
          <a:stretch>
            <a:fillRect/>
          </a:stretch>
        </p:blipFill>
        <p:spPr bwMode="auto">
          <a:xfrm>
            <a:off x="8172400" y="2636912"/>
            <a:ext cx="417855" cy="1224136"/>
          </a:xfrm>
          <a:prstGeom prst="rect">
            <a:avLst/>
          </a:prstGeom>
          <a:ln>
            <a:noFill/>
          </a:ln>
          <a:effectLst>
            <a:outerShdw blurRad="292100" dist="139700" dir="2700000" algn="tl" rotWithShape="0">
              <a:srgbClr val="333333">
                <a:alpha val="65000"/>
              </a:srgbClr>
            </a:outerShdw>
          </a:effectLst>
        </p:spPr>
      </p:pic>
      <p:pic>
        <p:nvPicPr>
          <p:cNvPr id="10" name="Picture 7" descr="C:\DATA\DGV\Grants bids\EU-FP7-2008 Sea Level\EGU Poster\Partner Logos\OSLO logobeiges1eng.gif"/>
          <p:cNvPicPr>
            <a:picLocks noChangeAspect="1" noChangeArrowheads="1"/>
          </p:cNvPicPr>
          <p:nvPr/>
        </p:nvPicPr>
        <p:blipFill>
          <a:blip r:embed="rId7" cstate="screen">
            <a:clrChange>
              <a:clrFrom>
                <a:srgbClr val="CCCCCC"/>
              </a:clrFrom>
              <a:clrTo>
                <a:srgbClr val="CCCCCC">
                  <a:alpha val="0"/>
                </a:srgbClr>
              </a:clrTo>
            </a:clrChange>
          </a:blip>
          <a:srcRect/>
          <a:stretch>
            <a:fillRect/>
          </a:stretch>
        </p:blipFill>
        <p:spPr bwMode="auto">
          <a:xfrm>
            <a:off x="1979712" y="5229200"/>
            <a:ext cx="1512168" cy="432705"/>
          </a:xfrm>
          <a:prstGeom prst="rect">
            <a:avLst/>
          </a:prstGeom>
          <a:ln>
            <a:noFill/>
          </a:ln>
          <a:effectLst>
            <a:outerShdw blurRad="292100" dist="139700" dir="2700000" algn="tl" rotWithShape="0">
              <a:srgbClr val="333333">
                <a:alpha val="65000"/>
              </a:srgbClr>
            </a:outerShdw>
          </a:effectLst>
        </p:spPr>
      </p:pic>
      <p:pic>
        <p:nvPicPr>
          <p:cNvPr id="14" name="Picture 29" descr="C:\DATA\DGV\Grants bids\EU-FP7-2008 Sea Level\EGU Poster\Partner Logos\NP logo.png"/>
          <p:cNvPicPr>
            <a:picLocks noChangeAspect="1" noChangeArrowheads="1"/>
          </p:cNvPicPr>
          <p:nvPr/>
        </p:nvPicPr>
        <p:blipFill>
          <a:blip r:embed="rId8" cstate="screen"/>
          <a:srcRect/>
          <a:stretch>
            <a:fillRect/>
          </a:stretch>
        </p:blipFill>
        <p:spPr bwMode="auto">
          <a:xfrm>
            <a:off x="611188" y="3501008"/>
            <a:ext cx="648072" cy="792088"/>
          </a:xfrm>
          <a:prstGeom prst="rect">
            <a:avLst/>
          </a:prstGeom>
          <a:ln>
            <a:noFill/>
          </a:ln>
          <a:effectLst>
            <a:outerShdw blurRad="292100" dist="139700" dir="2700000" algn="tl" rotWithShape="0">
              <a:srgbClr val="333333">
                <a:alpha val="65000"/>
              </a:srgbClr>
            </a:outerShdw>
          </a:effectLst>
        </p:spPr>
      </p:pic>
      <p:pic>
        <p:nvPicPr>
          <p:cNvPr id="15" name="Picture 30" descr="C:\DATA\DGV\Grants bids\EU-FP7-2008 Sea Level\EGU Poster\Partner Logos\logo_ulg.gif"/>
          <p:cNvPicPr>
            <a:picLocks noChangeAspect="1" noChangeArrowheads="1"/>
          </p:cNvPicPr>
          <p:nvPr/>
        </p:nvPicPr>
        <p:blipFill>
          <a:blip r:embed="rId9" cstate="screen"/>
          <a:srcRect/>
          <a:stretch>
            <a:fillRect/>
          </a:stretch>
        </p:blipFill>
        <p:spPr bwMode="auto">
          <a:xfrm>
            <a:off x="5724128" y="2708920"/>
            <a:ext cx="935435" cy="908322"/>
          </a:xfrm>
          <a:prstGeom prst="rect">
            <a:avLst/>
          </a:prstGeom>
          <a:ln>
            <a:noFill/>
          </a:ln>
          <a:effectLst>
            <a:outerShdw blurRad="292100" dist="139700" dir="2700000" algn="tl" rotWithShape="0">
              <a:srgbClr val="333333">
                <a:alpha val="65000"/>
              </a:srgbClr>
            </a:outerShdw>
          </a:effectLst>
        </p:spPr>
      </p:pic>
      <p:pic>
        <p:nvPicPr>
          <p:cNvPr id="17" name="Picture 29" descr="C:\DATA\DGV\Grants bids\EU-FP7-2008 Sea Level\EGU Poster\Partner Logos\Bristol-logo-ltr.png"/>
          <p:cNvPicPr>
            <a:picLocks noChangeAspect="1" noChangeArrowheads="1"/>
          </p:cNvPicPr>
          <p:nvPr/>
        </p:nvPicPr>
        <p:blipFill>
          <a:blip r:embed="rId10" cstate="screen">
            <a:clrChange>
              <a:clrFrom>
                <a:srgbClr val="FEFEFE"/>
              </a:clrFrom>
              <a:clrTo>
                <a:srgbClr val="FEFEFE">
                  <a:alpha val="0"/>
                </a:srgbClr>
              </a:clrTo>
            </a:clrChange>
          </a:blip>
          <a:srcRect/>
          <a:stretch>
            <a:fillRect/>
          </a:stretch>
        </p:blipFill>
        <p:spPr bwMode="auto">
          <a:xfrm>
            <a:off x="611188" y="4437112"/>
            <a:ext cx="1166395" cy="448395"/>
          </a:xfrm>
          <a:prstGeom prst="rect">
            <a:avLst/>
          </a:prstGeom>
          <a:ln>
            <a:noFill/>
          </a:ln>
          <a:effectLst>
            <a:outerShdw blurRad="292100" dist="139700" dir="2700000" algn="tl" rotWithShape="0">
              <a:srgbClr val="333333">
                <a:alpha val="65000"/>
              </a:srgbClr>
            </a:outerShdw>
          </a:effectLst>
        </p:spPr>
      </p:pic>
      <p:pic>
        <p:nvPicPr>
          <p:cNvPr id="19" name="Picture 29" descr="C:\DATA\DGV\Grants bids\EU-FP7-2008 Sea Level\EGU Poster\Partner Logos\ulb-norm.jpg"/>
          <p:cNvPicPr>
            <a:picLocks noChangeAspect="1" noChangeArrowheads="1"/>
          </p:cNvPicPr>
          <p:nvPr/>
        </p:nvPicPr>
        <p:blipFill>
          <a:blip r:embed="rId11" cstate="screen"/>
          <a:srcRect/>
          <a:stretch>
            <a:fillRect/>
          </a:stretch>
        </p:blipFill>
        <p:spPr bwMode="auto">
          <a:xfrm>
            <a:off x="3203848" y="4437112"/>
            <a:ext cx="502624" cy="504056"/>
          </a:xfrm>
          <a:prstGeom prst="rect">
            <a:avLst/>
          </a:prstGeom>
          <a:ln>
            <a:noFill/>
          </a:ln>
          <a:effectLst>
            <a:outerShdw blurRad="292100" dist="139700" dir="2700000" algn="tl" rotWithShape="0">
              <a:srgbClr val="333333">
                <a:alpha val="65000"/>
              </a:srgbClr>
            </a:outerShdw>
          </a:effectLst>
        </p:spPr>
      </p:pic>
      <p:pic>
        <p:nvPicPr>
          <p:cNvPr id="25" name="Picture 30" descr="C:\DATA\DGV\Grants bids\EU-FP7-2008 Sea Level\EGU Poster\Partner Logos\CSC-1.png"/>
          <p:cNvPicPr>
            <a:picLocks noChangeAspect="1" noChangeArrowheads="1"/>
          </p:cNvPicPr>
          <p:nvPr/>
        </p:nvPicPr>
        <p:blipFill>
          <a:blip r:embed="rId12" cstate="screen"/>
          <a:srcRect/>
          <a:stretch>
            <a:fillRect/>
          </a:stretch>
        </p:blipFill>
        <p:spPr bwMode="auto">
          <a:xfrm>
            <a:off x="3923928" y="4365104"/>
            <a:ext cx="1080120" cy="918837"/>
          </a:xfrm>
          <a:prstGeom prst="rect">
            <a:avLst/>
          </a:prstGeom>
          <a:ln>
            <a:noFill/>
          </a:ln>
          <a:effectLst>
            <a:outerShdw blurRad="292100" dist="139700" dir="2700000" algn="tl" rotWithShape="0">
              <a:srgbClr val="333333">
                <a:alpha val="65000"/>
              </a:srgbClr>
            </a:outerShdw>
          </a:effectLst>
        </p:spPr>
      </p:pic>
      <p:pic>
        <p:nvPicPr>
          <p:cNvPr id="26" name="Picture 29" descr="logo_cnrs.png"/>
          <p:cNvPicPr>
            <a:picLocks noChangeAspect="1"/>
          </p:cNvPicPr>
          <p:nvPr/>
        </p:nvPicPr>
        <p:blipFill>
          <a:blip r:embed="rId13" cstate="screen"/>
          <a:srcRect/>
          <a:stretch>
            <a:fillRect/>
          </a:stretch>
        </p:blipFill>
        <p:spPr bwMode="auto">
          <a:xfrm>
            <a:off x="2699792" y="2708920"/>
            <a:ext cx="1022049" cy="768085"/>
          </a:xfrm>
          <a:prstGeom prst="rect">
            <a:avLst/>
          </a:prstGeom>
          <a:ln>
            <a:noFill/>
          </a:ln>
          <a:effectLst>
            <a:outerShdw blurRad="292100" dist="139700" dir="2700000" algn="tl" rotWithShape="0">
              <a:srgbClr val="333333">
                <a:alpha val="65000"/>
              </a:srgbClr>
            </a:outerShdw>
          </a:effectLst>
        </p:spPr>
      </p:pic>
      <p:pic>
        <p:nvPicPr>
          <p:cNvPr id="19458" name="Picture 2" descr="https://www.time-association.org/logos/46"/>
          <p:cNvPicPr>
            <a:picLocks noChangeAspect="1" noChangeArrowheads="1"/>
          </p:cNvPicPr>
          <p:nvPr/>
        </p:nvPicPr>
        <p:blipFill>
          <a:blip r:embed="rId14" cstate="screen">
            <a:clrChange>
              <a:clrFrom>
                <a:srgbClr val="FEFEFE"/>
              </a:clrFrom>
              <a:clrTo>
                <a:srgbClr val="FEFEFE">
                  <a:alpha val="0"/>
                </a:srgbClr>
              </a:clrTo>
            </a:clrChange>
          </a:blip>
          <a:srcRect/>
          <a:stretch>
            <a:fillRect/>
          </a:stretch>
        </p:blipFill>
        <p:spPr bwMode="auto">
          <a:xfrm>
            <a:off x="6804248" y="4581128"/>
            <a:ext cx="2137098" cy="498466"/>
          </a:xfrm>
          <a:prstGeom prst="rect">
            <a:avLst/>
          </a:prstGeom>
          <a:ln>
            <a:noFill/>
          </a:ln>
          <a:effectLst>
            <a:outerShdw blurRad="292100" dist="139700" dir="2700000" algn="tl" rotWithShape="0">
              <a:srgbClr val="333333">
                <a:alpha val="65000"/>
              </a:srgbClr>
            </a:outerShdw>
          </a:effectLst>
        </p:spPr>
      </p:pic>
      <p:pic>
        <p:nvPicPr>
          <p:cNvPr id="19461" name="Picture 5" descr="C:\DATA\DGV\Meetings\2012\EU Parliament briefing\geus-1.png"/>
          <p:cNvPicPr>
            <a:picLocks noChangeAspect="1" noChangeArrowheads="1"/>
          </p:cNvPicPr>
          <p:nvPr/>
        </p:nvPicPr>
        <p:blipFill>
          <a:blip r:embed="rId15" cstate="screen">
            <a:clrChange>
              <a:clrFrom>
                <a:srgbClr val="FBFBFB"/>
              </a:clrFrom>
              <a:clrTo>
                <a:srgbClr val="FBFBFB">
                  <a:alpha val="0"/>
                </a:srgbClr>
              </a:clrTo>
            </a:clrChange>
          </a:blip>
          <a:srcRect/>
          <a:stretch>
            <a:fillRect/>
          </a:stretch>
        </p:blipFill>
        <p:spPr bwMode="auto">
          <a:xfrm>
            <a:off x="4860032" y="2780928"/>
            <a:ext cx="720080" cy="860965"/>
          </a:xfrm>
          <a:prstGeom prst="rect">
            <a:avLst/>
          </a:prstGeom>
          <a:ln>
            <a:noFill/>
          </a:ln>
          <a:effectLst>
            <a:outerShdw blurRad="292100" dist="139700" dir="2700000" algn="tl" rotWithShape="0">
              <a:srgbClr val="333333">
                <a:alpha val="65000"/>
              </a:srgbClr>
            </a:outerShdw>
          </a:effectLst>
        </p:spPr>
      </p:pic>
      <p:pic>
        <p:nvPicPr>
          <p:cNvPr id="19463" name="Picture 7" descr="http://b.vimeocdn.com/ps/291/185/2911855_300.jpg"/>
          <p:cNvPicPr>
            <a:picLocks noChangeAspect="1" noChangeArrowheads="1"/>
          </p:cNvPicPr>
          <p:nvPr/>
        </p:nvPicPr>
        <p:blipFill>
          <a:blip r:embed="rId16" cstate="screen">
            <a:clrChange>
              <a:clrFrom>
                <a:srgbClr val="FFFFFF"/>
              </a:clrFrom>
              <a:clrTo>
                <a:srgbClr val="FFFFFF">
                  <a:alpha val="0"/>
                </a:srgbClr>
              </a:clrTo>
            </a:clrChange>
          </a:blip>
          <a:srcRect/>
          <a:stretch>
            <a:fillRect/>
          </a:stretch>
        </p:blipFill>
        <p:spPr bwMode="auto">
          <a:xfrm>
            <a:off x="1835696" y="3933056"/>
            <a:ext cx="1368152" cy="1368152"/>
          </a:xfrm>
          <a:prstGeom prst="rect">
            <a:avLst/>
          </a:prstGeom>
          <a:ln>
            <a:noFill/>
          </a:ln>
          <a:effectLst>
            <a:outerShdw blurRad="292100" dist="139700" dir="2700000" algn="tl" rotWithShape="0">
              <a:srgbClr val="333333">
                <a:alpha val="65000"/>
              </a:srgbClr>
            </a:outerShdw>
          </a:effectLst>
        </p:spPr>
      </p:pic>
      <p:pic>
        <p:nvPicPr>
          <p:cNvPr id="19465" name="Picture 9" descr="http://www.ertico.com/assets/Uploads/Unviersity-of-Leeds.gif"/>
          <p:cNvPicPr>
            <a:picLocks noChangeAspect="1" noChangeArrowheads="1"/>
          </p:cNvPicPr>
          <p:nvPr/>
        </p:nvPicPr>
        <p:blipFill>
          <a:blip r:embed="rId17" cstate="screen">
            <a:clrChange>
              <a:clrFrom>
                <a:srgbClr val="FFFFFF"/>
              </a:clrFrom>
              <a:clrTo>
                <a:srgbClr val="FFFFFF">
                  <a:alpha val="0"/>
                </a:srgbClr>
              </a:clrTo>
            </a:clrChange>
          </a:blip>
          <a:srcRect/>
          <a:stretch>
            <a:fillRect/>
          </a:stretch>
        </p:blipFill>
        <p:spPr bwMode="auto">
          <a:xfrm>
            <a:off x="2339752" y="2564904"/>
            <a:ext cx="539122" cy="1004392"/>
          </a:xfrm>
          <a:prstGeom prst="rect">
            <a:avLst/>
          </a:prstGeom>
          <a:ln>
            <a:noFill/>
          </a:ln>
          <a:effectLst>
            <a:outerShdw blurRad="292100" dist="139700" dir="2700000" algn="tl" rotWithShape="0">
              <a:srgbClr val="333333">
                <a:alpha val="65000"/>
              </a:srgbClr>
            </a:outerShdw>
          </a:effectLst>
        </p:spPr>
      </p:pic>
      <p:pic>
        <p:nvPicPr>
          <p:cNvPr id="19469" name="Picture 13" descr="http://www.crwflags.com/fotw/images/i/is%29univi.jpg"/>
          <p:cNvPicPr>
            <a:picLocks noChangeAspect="1" noChangeArrowheads="1"/>
          </p:cNvPicPr>
          <p:nvPr/>
        </p:nvPicPr>
        <p:blipFill>
          <a:blip r:embed="rId18" cstate="screen"/>
          <a:srcRect/>
          <a:stretch>
            <a:fillRect/>
          </a:stretch>
        </p:blipFill>
        <p:spPr bwMode="auto">
          <a:xfrm>
            <a:off x="611188" y="2708920"/>
            <a:ext cx="689248" cy="689248"/>
          </a:xfrm>
          <a:prstGeom prst="rect">
            <a:avLst/>
          </a:prstGeom>
          <a:ln>
            <a:noFill/>
          </a:ln>
          <a:effectLst>
            <a:outerShdw blurRad="292100" dist="139700" dir="2700000" algn="tl" rotWithShape="0">
              <a:srgbClr val="333333">
                <a:alpha val="65000"/>
              </a:srgbClr>
            </a:outerShdw>
          </a:effectLst>
        </p:spPr>
      </p:pic>
      <p:pic>
        <p:nvPicPr>
          <p:cNvPr id="19471" name="Picture 15" descr="http://tidewaterglaciers.files.wordpress.com/2012/05/logo__uniwersytet_slaski_w_katowicach.jpg"/>
          <p:cNvPicPr>
            <a:picLocks noChangeAspect="1" noChangeArrowheads="1"/>
          </p:cNvPicPr>
          <p:nvPr/>
        </p:nvPicPr>
        <p:blipFill>
          <a:blip r:embed="rId19" cstate="screen">
            <a:clrChange>
              <a:clrFrom>
                <a:srgbClr val="FEFEFE"/>
              </a:clrFrom>
              <a:clrTo>
                <a:srgbClr val="FEFEFE">
                  <a:alpha val="0"/>
                </a:srgbClr>
              </a:clrTo>
            </a:clrChange>
          </a:blip>
          <a:srcRect/>
          <a:stretch>
            <a:fillRect/>
          </a:stretch>
        </p:blipFill>
        <p:spPr bwMode="auto">
          <a:xfrm>
            <a:off x="4932040" y="3645024"/>
            <a:ext cx="1740024" cy="967889"/>
          </a:xfrm>
          <a:prstGeom prst="rect">
            <a:avLst/>
          </a:prstGeom>
          <a:ln>
            <a:noFill/>
          </a:ln>
          <a:effectLst>
            <a:outerShdw blurRad="292100" dist="139700" dir="2700000" algn="tl" rotWithShape="0">
              <a:srgbClr val="333333">
                <a:alpha val="65000"/>
              </a:srgbClr>
            </a:outerShdw>
          </a:effectLst>
        </p:spPr>
      </p:pic>
      <p:pic>
        <p:nvPicPr>
          <p:cNvPr id="19473" name="Picture 17" descr="http://www.utrecht-network.org/en/images/9"/>
          <p:cNvPicPr>
            <a:picLocks noChangeAspect="1" noChangeArrowheads="1"/>
          </p:cNvPicPr>
          <p:nvPr/>
        </p:nvPicPr>
        <p:blipFill>
          <a:blip r:embed="rId20" cstate="screen">
            <a:clrChange>
              <a:clrFrom>
                <a:srgbClr val="FEFEFE"/>
              </a:clrFrom>
              <a:clrTo>
                <a:srgbClr val="FEFEFE">
                  <a:alpha val="0"/>
                </a:srgbClr>
              </a:clrTo>
            </a:clrChange>
          </a:blip>
          <a:srcRect/>
          <a:stretch>
            <a:fillRect/>
          </a:stretch>
        </p:blipFill>
        <p:spPr bwMode="auto">
          <a:xfrm>
            <a:off x="1547664" y="3717032"/>
            <a:ext cx="1838240" cy="508353"/>
          </a:xfrm>
          <a:prstGeom prst="rect">
            <a:avLst/>
          </a:prstGeom>
          <a:ln>
            <a:noFill/>
          </a:ln>
          <a:effectLst>
            <a:outerShdw blurRad="292100" dist="139700" dir="2700000" algn="tl" rotWithShape="0">
              <a:srgbClr val="333333">
                <a:alpha val="65000"/>
              </a:srgbClr>
            </a:outerShdw>
          </a:effectLst>
        </p:spPr>
      </p:pic>
      <p:pic>
        <p:nvPicPr>
          <p:cNvPr id="19475" name="Picture 19" descr="http://www.uniurb.it/it/portale/img-portale-3/logo.png"/>
          <p:cNvPicPr>
            <a:picLocks noChangeAspect="1" noChangeArrowheads="1"/>
          </p:cNvPicPr>
          <p:nvPr/>
        </p:nvPicPr>
        <p:blipFill>
          <a:blip r:embed="rId21" cstate="screen">
            <a:clrChange>
              <a:clrFrom>
                <a:srgbClr val="FEFEFE"/>
              </a:clrFrom>
              <a:clrTo>
                <a:srgbClr val="FEFEFE">
                  <a:alpha val="0"/>
                </a:srgbClr>
              </a:clrTo>
            </a:clrChange>
          </a:blip>
          <a:srcRect/>
          <a:stretch>
            <a:fillRect/>
          </a:stretch>
        </p:blipFill>
        <p:spPr bwMode="auto">
          <a:xfrm>
            <a:off x="3707904" y="3645024"/>
            <a:ext cx="1178446" cy="583915"/>
          </a:xfrm>
          <a:prstGeom prst="rect">
            <a:avLst/>
          </a:prstGeom>
          <a:ln>
            <a:noFill/>
          </a:ln>
          <a:effectLst>
            <a:outerShdw blurRad="292100" dist="139700" dir="2700000" algn="tl" rotWithShape="0">
              <a:srgbClr val="333333">
                <a:alpha val="65000"/>
              </a:srgbClr>
            </a:outerShdw>
          </a:effectLst>
        </p:spPr>
      </p:pic>
      <p:pic>
        <p:nvPicPr>
          <p:cNvPr id="19477" name="Picture 21" descr="http://www.medmeid.eu/wp-content/uploads/2010/08/logo_enea.jpg"/>
          <p:cNvPicPr>
            <a:picLocks noChangeAspect="1" noChangeArrowheads="1"/>
          </p:cNvPicPr>
          <p:nvPr/>
        </p:nvPicPr>
        <p:blipFill>
          <a:blip r:embed="rId22" cstate="screen">
            <a:clrChange>
              <a:clrFrom>
                <a:srgbClr val="FFFFFF"/>
              </a:clrFrom>
              <a:clrTo>
                <a:srgbClr val="FFFFFF">
                  <a:alpha val="0"/>
                </a:srgbClr>
              </a:clrTo>
            </a:clrChange>
          </a:blip>
          <a:srcRect/>
          <a:stretch>
            <a:fillRect/>
          </a:stretch>
        </p:blipFill>
        <p:spPr bwMode="auto">
          <a:xfrm>
            <a:off x="5238756" y="4365104"/>
            <a:ext cx="1420807" cy="792088"/>
          </a:xfrm>
          <a:prstGeom prst="rect">
            <a:avLst/>
          </a:prstGeom>
          <a:ln>
            <a:noFill/>
          </a:ln>
          <a:effectLst>
            <a:outerShdw blurRad="292100" dist="139700" dir="2700000" algn="tl" rotWithShape="0">
              <a:srgbClr val="333333">
                <a:alpha val="65000"/>
              </a:srgbClr>
            </a:outerShdw>
          </a:effectLst>
        </p:spPr>
      </p:pic>
      <p:pic>
        <p:nvPicPr>
          <p:cNvPr id="19479" name="Picture 23" descr="http://www.mediadesk.uzh.ch/uzh/authoring/images/uzh_logo_e_pos_web_printview.jpg"/>
          <p:cNvPicPr>
            <a:picLocks noChangeAspect="1" noChangeArrowheads="1"/>
          </p:cNvPicPr>
          <p:nvPr/>
        </p:nvPicPr>
        <p:blipFill>
          <a:blip r:embed="rId23" cstate="screen">
            <a:clrChange>
              <a:clrFrom>
                <a:srgbClr val="FEFEFE"/>
              </a:clrFrom>
              <a:clrTo>
                <a:srgbClr val="FEFEFE">
                  <a:alpha val="0"/>
                </a:srgbClr>
              </a:clrTo>
            </a:clrChange>
          </a:blip>
          <a:srcRect/>
          <a:stretch>
            <a:fillRect/>
          </a:stretch>
        </p:blipFill>
        <p:spPr bwMode="auto">
          <a:xfrm>
            <a:off x="6876256" y="3933056"/>
            <a:ext cx="1693074" cy="528848"/>
          </a:xfrm>
          <a:prstGeom prst="rect">
            <a:avLst/>
          </a:prstGeom>
          <a:ln>
            <a:noFill/>
          </a:ln>
          <a:effectLst>
            <a:outerShdw blurRad="292100" dist="139700" dir="2700000" algn="tl" rotWithShape="0">
              <a:srgbClr val="333333">
                <a:alpha val="65000"/>
              </a:srgbClr>
            </a:outerShdw>
          </a:effectLst>
        </p:spPr>
      </p:pic>
      <p:pic>
        <p:nvPicPr>
          <p:cNvPr id="19481" name="Picture 25" descr="http://www.walltrac-itn.eu/var/internet4_national_walltrac_itn/storage/htmlarea/uni_copenhagen.png"/>
          <p:cNvPicPr>
            <a:picLocks noChangeAspect="1" noChangeArrowheads="1"/>
          </p:cNvPicPr>
          <p:nvPr/>
        </p:nvPicPr>
        <p:blipFill>
          <a:blip r:embed="rId24" cstate="screen"/>
          <a:srcRect/>
          <a:stretch>
            <a:fillRect/>
          </a:stretch>
        </p:blipFill>
        <p:spPr bwMode="auto">
          <a:xfrm>
            <a:off x="7020272" y="2708920"/>
            <a:ext cx="792088" cy="1031057"/>
          </a:xfrm>
          <a:prstGeom prst="rect">
            <a:avLst/>
          </a:prstGeom>
          <a:ln>
            <a:noFill/>
          </a:ln>
          <a:effectLst>
            <a:outerShdw blurRad="292100" dist="139700" dir="2700000" algn="tl" rotWithShape="0">
              <a:srgbClr val="333333">
                <a:alpha val="65000"/>
              </a:srgbClr>
            </a:outerShdw>
          </a:effectLst>
        </p:spPr>
      </p:pic>
      <p:pic>
        <p:nvPicPr>
          <p:cNvPr id="19487" name="Picture 31" descr="http://hp.igf.edu.pl/%7Ejwisz/ankieta/logo2.jpg"/>
          <p:cNvPicPr>
            <a:picLocks noChangeAspect="1" noChangeArrowheads="1"/>
          </p:cNvPicPr>
          <p:nvPr/>
        </p:nvPicPr>
        <p:blipFill>
          <a:blip r:embed="rId25" cstate="screen">
            <a:clrChange>
              <a:clrFrom>
                <a:srgbClr val="FFFFFF"/>
              </a:clrFrom>
              <a:clrTo>
                <a:srgbClr val="FFFFFF">
                  <a:alpha val="0"/>
                </a:srgbClr>
              </a:clrTo>
            </a:clrChange>
          </a:blip>
          <a:srcRect/>
          <a:stretch>
            <a:fillRect/>
          </a:stretch>
        </p:blipFill>
        <p:spPr bwMode="auto">
          <a:xfrm>
            <a:off x="611560" y="5157192"/>
            <a:ext cx="773709" cy="576064"/>
          </a:xfrm>
          <a:prstGeom prst="rect">
            <a:avLst/>
          </a:prstGeom>
          <a:ln>
            <a:noFill/>
          </a:ln>
          <a:effectLst>
            <a:outerShdw blurRad="292100" dist="139700" dir="2700000" algn="tl" rotWithShape="0">
              <a:srgbClr val="333333">
                <a:alpha val="65000"/>
              </a:srgbClr>
            </a:outerShdw>
          </a:effectLst>
        </p:spPr>
      </p:pic>
      <p:pic>
        <p:nvPicPr>
          <p:cNvPr id="19489" name="Picture 33" descr="http://www.iup.uni-heidelberg.de/institut/forschung/groups/ts/geophysics-ice/AWI-Logo.png"/>
          <p:cNvPicPr>
            <a:picLocks noChangeAspect="1" noChangeArrowheads="1"/>
          </p:cNvPicPr>
          <p:nvPr/>
        </p:nvPicPr>
        <p:blipFill>
          <a:blip r:embed="rId26" cstate="screen">
            <a:clrChange>
              <a:clrFrom>
                <a:srgbClr val="FFFFFF"/>
              </a:clrFrom>
              <a:clrTo>
                <a:srgbClr val="FFFFFF">
                  <a:alpha val="0"/>
                </a:srgbClr>
              </a:clrTo>
            </a:clrChange>
          </a:blip>
          <a:srcRect/>
          <a:stretch>
            <a:fillRect/>
          </a:stretch>
        </p:blipFill>
        <p:spPr bwMode="auto">
          <a:xfrm>
            <a:off x="7164288" y="5085184"/>
            <a:ext cx="1562874" cy="593541"/>
          </a:xfrm>
          <a:prstGeom prst="rect">
            <a:avLst/>
          </a:prstGeom>
          <a:ln>
            <a:noFill/>
          </a:ln>
          <a:effectLst>
            <a:outerShdw blurRad="292100" dist="139700" dir="2700000" algn="tl" rotWithShape="0">
              <a:srgbClr val="333333">
                <a:alpha val="65000"/>
              </a:srgbClr>
            </a:outerShdw>
          </a:effectLst>
        </p:spPr>
      </p:pic>
      <p:pic>
        <p:nvPicPr>
          <p:cNvPr id="31" name="Picture 30" descr="bas-transp.png"/>
          <p:cNvPicPr>
            <a:picLocks noChangeAspect="1"/>
          </p:cNvPicPr>
          <p:nvPr/>
        </p:nvPicPr>
        <p:blipFill>
          <a:blip r:embed="rId27" cstate="screen"/>
          <a:stretch>
            <a:fillRect/>
          </a:stretch>
        </p:blipFill>
        <p:spPr>
          <a:xfrm>
            <a:off x="4932040" y="5229200"/>
            <a:ext cx="1920216" cy="432048"/>
          </a:xfrm>
          <a:prstGeom prst="rect">
            <a:avLst/>
          </a:prstGeom>
          <a:ln>
            <a:noFill/>
          </a:ln>
          <a:effectLst>
            <a:outerShdw blurRad="292100" dist="139700" dir="2700000" algn="tl" rotWithShape="0">
              <a:srgbClr val="333333">
                <a:alpha val="65000"/>
              </a:srgbClr>
            </a:outerShdw>
          </a:effectLst>
        </p:spPr>
      </p:pic>
      <p:sp>
        <p:nvSpPr>
          <p:cNvPr id="28" name="Title 27"/>
          <p:cNvSpPr>
            <a:spLocks noGrp="1"/>
          </p:cNvSpPr>
          <p:nvPr>
            <p:ph type="title"/>
          </p:nvPr>
        </p:nvSpPr>
        <p:spPr/>
        <p:txBody>
          <a:bodyPr/>
          <a:lstStyle/>
          <a:p>
            <a:endParaRPr lang="en-GB" dirty="0"/>
          </a:p>
        </p:txBody>
      </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Policy-relevant goals for ice2sea</a:t>
            </a:r>
            <a:endParaRPr lang="en-GB" dirty="0"/>
          </a:p>
        </p:txBody>
      </p:sp>
      <p:sp>
        <p:nvSpPr>
          <p:cNvPr id="7" name="Content Placeholder 6"/>
          <p:cNvSpPr>
            <a:spLocks noGrp="1"/>
          </p:cNvSpPr>
          <p:nvPr>
            <p:ph idx="1"/>
          </p:nvPr>
        </p:nvSpPr>
        <p:spPr/>
        <p:txBody>
          <a:bodyPr/>
          <a:lstStyle/>
          <a:p>
            <a:pPr lvl="0">
              <a:buFont typeface="Arial" pitchFamily="34" charset="0"/>
              <a:buChar char="•"/>
              <a:defRPr/>
            </a:pPr>
            <a:r>
              <a:rPr lang="en-GB" dirty="0" smtClean="0"/>
              <a:t>Develop tools and understanding for sea-level projections</a:t>
            </a:r>
          </a:p>
          <a:p>
            <a:pPr lvl="0">
              <a:buFont typeface="Arial" pitchFamily="34" charset="0"/>
              <a:buChar char="•"/>
              <a:defRPr/>
            </a:pPr>
            <a:endParaRPr lang="en-GB" dirty="0" smtClean="0"/>
          </a:p>
          <a:p>
            <a:pPr lvl="0">
              <a:buFont typeface="Arial" pitchFamily="34" charset="0"/>
              <a:buChar char="•"/>
              <a:defRPr/>
            </a:pPr>
            <a:r>
              <a:rPr lang="en-GB" dirty="0" smtClean="0"/>
              <a:t>Provide improved projections of the contribution of continental ice to sea-level to 2200</a:t>
            </a:r>
          </a:p>
          <a:p>
            <a:pPr lvl="0">
              <a:buFont typeface="Arial" pitchFamily="34" charset="0"/>
              <a:buChar char="•"/>
              <a:defRPr/>
            </a:pPr>
            <a:endParaRPr lang="en-GB" dirty="0" smtClean="0"/>
          </a:p>
          <a:p>
            <a:pPr lvl="0">
              <a:buFont typeface="Arial" pitchFamily="34" charset="0"/>
              <a:buChar char="•"/>
              <a:defRPr/>
            </a:pPr>
            <a:r>
              <a:rPr lang="en-GB" dirty="0" smtClean="0"/>
              <a:t>Train and equip a new generation of scientists to take the work forwards</a:t>
            </a:r>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3" cstate="screen"/>
          <a:srcRect/>
          <a:stretch>
            <a:fillRect/>
          </a:stretch>
        </p:blipFill>
        <p:spPr bwMode="auto">
          <a:xfrm flipH="1">
            <a:off x="0" y="0"/>
            <a:ext cx="9144000" cy="6189306"/>
          </a:xfrm>
          <a:prstGeom prst="rect">
            <a:avLst/>
          </a:prstGeom>
          <a:noFill/>
          <a:ln w="9525">
            <a:noFill/>
            <a:miter lim="800000"/>
            <a:headEnd/>
            <a:tailEnd/>
          </a:ln>
        </p:spPr>
      </p:pic>
      <p:sp>
        <p:nvSpPr>
          <p:cNvPr id="6" name="Title 5"/>
          <p:cNvSpPr>
            <a:spLocks noGrp="1"/>
          </p:cNvSpPr>
          <p:nvPr>
            <p:ph type="title"/>
          </p:nvPr>
        </p:nvSpPr>
        <p:spPr/>
        <p:txBody>
          <a:bodyPr/>
          <a:lstStyle/>
          <a:p>
            <a:r>
              <a:rPr lang="en-GB" dirty="0" smtClean="0">
                <a:solidFill>
                  <a:schemeClr val="bg1"/>
                </a:solidFill>
              </a:rPr>
              <a:t>Russell Glacier, Greenland</a:t>
            </a:r>
            <a:endParaRPr lang="en-GB" dirty="0">
              <a:solidFill>
                <a:schemeClr val="bg1"/>
              </a:solidFill>
            </a:endParaRPr>
          </a:p>
        </p:txBody>
      </p:sp>
      <p:sp>
        <p:nvSpPr>
          <p:cNvPr id="8" name="Text Placeholder 7"/>
          <p:cNvSpPr>
            <a:spLocks noGrp="1"/>
          </p:cNvSpPr>
          <p:nvPr>
            <p:ph type="body" sz="quarter" idx="10"/>
          </p:nvPr>
        </p:nvSpPr>
        <p:spPr>
          <a:xfrm>
            <a:off x="3276551" y="5733256"/>
            <a:ext cx="5616624" cy="432048"/>
          </a:xfrm>
        </p:spPr>
        <p:txBody>
          <a:bodyPr/>
          <a:lstStyle/>
          <a:p>
            <a:r>
              <a:rPr lang="en-GB" dirty="0" smtClean="0"/>
              <a:t>Photo: Paul Smeets</a:t>
            </a:r>
            <a:endParaRPr lang="en-GB" dirty="0"/>
          </a:p>
        </p:txBody>
      </p:sp>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screen"/>
          <a:srcRect/>
          <a:stretch>
            <a:fillRect/>
          </a:stretch>
        </p:blipFill>
        <p:spPr bwMode="auto">
          <a:xfrm>
            <a:off x="4961512" y="116633"/>
            <a:ext cx="3283591" cy="6192688"/>
          </a:xfrm>
          <a:prstGeom prst="rect">
            <a:avLst/>
          </a:prstGeom>
          <a:ln>
            <a:noFill/>
          </a:ln>
          <a:effectLst>
            <a:outerShdw blurRad="292100" dist="139700" dir="2700000" algn="tl" rotWithShape="0">
              <a:srgbClr val="333333">
                <a:alpha val="65000"/>
              </a:srgbClr>
            </a:outerShdw>
          </a:effectLst>
        </p:spPr>
      </p:pic>
      <p:sp>
        <p:nvSpPr>
          <p:cNvPr id="6" name="Title 5"/>
          <p:cNvSpPr>
            <a:spLocks noGrp="1"/>
          </p:cNvSpPr>
          <p:nvPr>
            <p:ph type="title"/>
          </p:nvPr>
        </p:nvSpPr>
        <p:spPr/>
        <p:txBody>
          <a:bodyPr/>
          <a:lstStyle/>
          <a:p>
            <a:r>
              <a:rPr lang="en-GB" dirty="0" smtClean="0"/>
              <a:t>New generation of models</a:t>
            </a:r>
            <a:endParaRPr lang="en-GB" dirty="0"/>
          </a:p>
        </p:txBody>
      </p:sp>
      <p:sp>
        <p:nvSpPr>
          <p:cNvPr id="8" name="Text Placeholder 7"/>
          <p:cNvSpPr>
            <a:spLocks noGrp="1"/>
          </p:cNvSpPr>
          <p:nvPr>
            <p:ph type="body" sz="quarter" idx="4294967295"/>
          </p:nvPr>
        </p:nvSpPr>
        <p:spPr>
          <a:xfrm>
            <a:off x="-1188640" y="4149080"/>
            <a:ext cx="5616575" cy="431800"/>
          </a:xfrm>
        </p:spPr>
        <p:txBody>
          <a:bodyPr>
            <a:normAutofit/>
          </a:bodyPr>
          <a:lstStyle/>
          <a:p>
            <a:pPr lvl="0" algn="r">
              <a:buNone/>
            </a:pPr>
            <a:r>
              <a:rPr lang="en-GB" sz="1600" dirty="0" smtClean="0"/>
              <a:t>Gillet-Chaulet et al., in review</a:t>
            </a:r>
          </a:p>
          <a:p>
            <a:pPr algn="r"/>
            <a:endParaRPr lang="en-GB" dirty="0"/>
          </a:p>
        </p:txBody>
      </p:sp>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Antarctic ice sheet loss</a:t>
            </a:r>
            <a:endParaRPr lang="en-GB" dirty="0"/>
          </a:p>
        </p:txBody>
      </p:sp>
      <p:sp>
        <p:nvSpPr>
          <p:cNvPr id="8" name="Text Placeholder 7"/>
          <p:cNvSpPr>
            <a:spLocks noGrp="1"/>
          </p:cNvSpPr>
          <p:nvPr>
            <p:ph type="body" sz="quarter" idx="4294967295"/>
          </p:nvPr>
        </p:nvSpPr>
        <p:spPr>
          <a:xfrm>
            <a:off x="6444208" y="3933056"/>
            <a:ext cx="2376215" cy="432048"/>
          </a:xfrm>
        </p:spPr>
        <p:txBody>
          <a:bodyPr>
            <a:normAutofit fontScale="55000" lnSpcReduction="20000"/>
          </a:bodyPr>
          <a:lstStyle/>
          <a:p>
            <a:pPr lvl="0">
              <a:buNone/>
            </a:pPr>
            <a:r>
              <a:rPr lang="en-GB" sz="2600" dirty="0" smtClean="0"/>
              <a:t>Pritchard et al., Nature, 2012</a:t>
            </a:r>
          </a:p>
          <a:p>
            <a:endParaRPr lang="en-GB" sz="1400" dirty="0"/>
          </a:p>
        </p:txBody>
      </p:sp>
      <p:pic>
        <p:nvPicPr>
          <p:cNvPr id="5" name="Picture 3" descr="P:\Ice2sea\Papers\056_Pritchard_fig2.jpg"/>
          <p:cNvPicPr>
            <a:picLocks noChangeAspect="1" noChangeArrowheads="1"/>
          </p:cNvPicPr>
          <p:nvPr/>
        </p:nvPicPr>
        <p:blipFill>
          <a:blip r:embed="rId3" cstate="screen"/>
          <a:srcRect/>
          <a:stretch>
            <a:fillRect/>
          </a:stretch>
        </p:blipFill>
        <p:spPr bwMode="auto">
          <a:xfrm>
            <a:off x="611188" y="845427"/>
            <a:ext cx="5689004" cy="4888623"/>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6444208" y="2132857"/>
            <a:ext cx="2304256" cy="1008112"/>
          </a:xfrm>
          <a:prstGeom prst="rect">
            <a:avLst/>
          </a:prstGeom>
        </p:spPr>
        <p:txBody>
          <a:bodyPr wrap="square">
            <a:spAutoFit/>
          </a:bodyPr>
          <a:lstStyle/>
          <a:p>
            <a:r>
              <a:rPr lang="en-GB" dirty="0" smtClean="0">
                <a:latin typeface="+mn-lt"/>
              </a:rPr>
              <a:t>Antarctic ice sheet loss is driven by warm water</a:t>
            </a:r>
            <a:endParaRPr lang="en-GB" dirty="0">
              <a:latin typeface="+mn-lt"/>
            </a:endParaRPr>
          </a:p>
        </p:txBody>
      </p:sp>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t>Hartmut Hellmer</a:t>
            </a:r>
            <a:br>
              <a:rPr lang="en-GB" dirty="0" smtClean="0"/>
            </a:br>
            <a:r>
              <a:rPr lang="en-US" sz="2400" b="0" dirty="0" smtClean="0"/>
              <a:t>Alfred Wegener Institute for Polar and Marine Research</a:t>
            </a:r>
            <a:r>
              <a:rPr lang="en-US" dirty="0" smtClean="0"/>
              <a:t/>
            </a:r>
            <a:br>
              <a:rPr lang="en-US" dirty="0" smtClean="0"/>
            </a:br>
            <a:endParaRPr lang="en-GB" dirty="0"/>
          </a:p>
        </p:txBody>
      </p:sp>
      <p:sp>
        <p:nvSpPr>
          <p:cNvPr id="3" name="Text Placeholder 2"/>
          <p:cNvSpPr>
            <a:spLocks noGrp="1"/>
          </p:cNvSpPr>
          <p:nvPr>
            <p:ph type="body" idx="1"/>
          </p:nvPr>
        </p:nvSpPr>
        <p:spPr/>
        <p:txBody>
          <a:bodyPr/>
          <a:lstStyle/>
          <a:p>
            <a:r>
              <a:rPr lang="en-GB" b="1" dirty="0" smtClean="0"/>
              <a:t>The uncertain future of a large Antarctic ice shelf</a:t>
            </a:r>
          </a:p>
        </p:txBody>
      </p:sp>
    </p:spTree>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31"/>
          <p:cNvGrpSpPr/>
          <p:nvPr/>
        </p:nvGrpSpPr>
        <p:grpSpPr>
          <a:xfrm>
            <a:off x="251520" y="1124744"/>
            <a:ext cx="8779624" cy="5011541"/>
            <a:chOff x="250825" y="1052513"/>
            <a:chExt cx="8779624" cy="5011541"/>
          </a:xfrm>
        </p:grpSpPr>
        <p:sp>
          <p:nvSpPr>
            <p:cNvPr id="33" name="Rectangle 7"/>
            <p:cNvSpPr>
              <a:spLocks noChangeArrowheads="1"/>
            </p:cNvSpPr>
            <p:nvPr/>
          </p:nvSpPr>
          <p:spPr bwMode="auto">
            <a:xfrm>
              <a:off x="7019577" y="5694722"/>
              <a:ext cx="2010872" cy="369332"/>
            </a:xfrm>
            <a:prstGeom prst="rect">
              <a:avLst/>
            </a:prstGeom>
            <a:noFill/>
            <a:ln w="9525">
              <a:noFill/>
              <a:miter lim="800000"/>
              <a:headEnd/>
              <a:tailEnd/>
            </a:ln>
            <a:effectLst/>
          </p:spPr>
          <p:txBody>
            <a:bodyPr wrap="none" anchor="ctr">
              <a:spAutoFit/>
            </a:bodyPr>
            <a:lstStyle/>
            <a:p>
              <a:r>
                <a:rPr lang="en-US" sz="1800" dirty="0" err="1" smtClean="0">
                  <a:solidFill>
                    <a:schemeClr val="tx1"/>
                  </a:solidFill>
                  <a:latin typeface="+mn-lt"/>
                </a:rPr>
                <a:t>Rignot</a:t>
              </a:r>
              <a:r>
                <a:rPr lang="en-US" sz="1800" dirty="0" smtClean="0">
                  <a:solidFill>
                    <a:schemeClr val="tx1"/>
                  </a:solidFill>
                  <a:latin typeface="+mn-lt"/>
                </a:rPr>
                <a:t> </a:t>
              </a:r>
              <a:r>
                <a:rPr lang="en-US" sz="1800" dirty="0">
                  <a:solidFill>
                    <a:schemeClr val="tx1"/>
                  </a:solidFill>
                  <a:latin typeface="+mn-lt"/>
                </a:rPr>
                <a:t>et </a:t>
              </a:r>
              <a:r>
                <a:rPr lang="en-US" sz="1800" dirty="0" smtClean="0">
                  <a:solidFill>
                    <a:schemeClr val="tx1"/>
                  </a:solidFill>
                  <a:latin typeface="+mn-lt"/>
                </a:rPr>
                <a:t>al. (2008</a:t>
              </a:r>
              <a:r>
                <a:rPr lang="en-US" sz="1800" dirty="0">
                  <a:solidFill>
                    <a:schemeClr val="tx1"/>
                  </a:solidFill>
                  <a:latin typeface="+mn-lt"/>
                </a:rPr>
                <a:t>)</a:t>
              </a:r>
              <a:r>
                <a:rPr lang="de-DE" sz="1800" dirty="0">
                  <a:solidFill>
                    <a:schemeClr val="tx1"/>
                  </a:solidFill>
                  <a:latin typeface="+mn-lt"/>
                </a:rPr>
                <a:t> </a:t>
              </a:r>
            </a:p>
          </p:txBody>
        </p:sp>
        <p:grpSp>
          <p:nvGrpSpPr>
            <p:cNvPr id="3" name="Gruppieren 10"/>
            <p:cNvGrpSpPr/>
            <p:nvPr/>
          </p:nvGrpSpPr>
          <p:grpSpPr>
            <a:xfrm>
              <a:off x="250825" y="1052513"/>
              <a:ext cx="4024313" cy="4528368"/>
              <a:chOff x="250825" y="1052513"/>
              <a:chExt cx="4024313" cy="4528368"/>
            </a:xfrm>
          </p:grpSpPr>
          <p:pic>
            <p:nvPicPr>
              <p:cNvPr id="38" name="Picture 5" descr="RignotFig1_small"/>
              <p:cNvPicPr>
                <a:picLocks noChangeAspect="1" noChangeArrowheads="1"/>
              </p:cNvPicPr>
              <p:nvPr/>
            </p:nvPicPr>
            <p:blipFill>
              <a:blip r:embed="rId3" cstate="screen"/>
              <a:srcRect/>
              <a:stretch>
                <a:fillRect/>
              </a:stretch>
            </p:blipFill>
            <p:spPr bwMode="auto">
              <a:xfrm>
                <a:off x="250825" y="1556569"/>
                <a:ext cx="4024313" cy="4024312"/>
              </a:xfrm>
              <a:prstGeom prst="rect">
                <a:avLst/>
              </a:prstGeom>
              <a:noFill/>
              <a:ln w="12700">
                <a:solidFill>
                  <a:srgbClr val="969696"/>
                </a:solidFill>
                <a:miter lim="800000"/>
                <a:headEnd/>
                <a:tailEnd/>
              </a:ln>
            </p:spPr>
          </p:pic>
          <p:sp>
            <p:nvSpPr>
              <p:cNvPr id="39" name="Rectangle 8"/>
              <p:cNvSpPr>
                <a:spLocks noChangeArrowheads="1"/>
              </p:cNvSpPr>
              <p:nvPr/>
            </p:nvSpPr>
            <p:spPr bwMode="auto">
              <a:xfrm>
                <a:off x="1692275" y="1052513"/>
                <a:ext cx="1459246" cy="349968"/>
              </a:xfrm>
              <a:prstGeom prst="rect">
                <a:avLst/>
              </a:prstGeom>
              <a:noFill/>
              <a:ln w="9525">
                <a:noFill/>
                <a:miter lim="800000"/>
                <a:headEnd/>
                <a:tailEnd/>
              </a:ln>
              <a:effectLst/>
            </p:spPr>
            <p:txBody>
              <a:bodyPr wrap="none">
                <a:spAutoFit/>
              </a:bodyPr>
              <a:lstStyle/>
              <a:p>
                <a:r>
                  <a:rPr lang="de-DE" dirty="0" err="1">
                    <a:solidFill>
                      <a:schemeClr val="tx2"/>
                    </a:solidFill>
                    <a:effectLst/>
                    <a:latin typeface="Arial Rounded MT Bold" pitchFamily="34" charset="0"/>
                    <a:cs typeface="Arial" pitchFamily="34" charset="0"/>
                  </a:rPr>
                  <a:t>Ice</a:t>
                </a:r>
                <a:r>
                  <a:rPr lang="de-DE" dirty="0">
                    <a:solidFill>
                      <a:schemeClr val="tx2"/>
                    </a:solidFill>
                    <a:effectLst/>
                    <a:latin typeface="Arial Rounded MT Bold" pitchFamily="34" charset="0"/>
                    <a:cs typeface="Arial" pitchFamily="34" charset="0"/>
                  </a:rPr>
                  <a:t> </a:t>
                </a:r>
                <a:r>
                  <a:rPr lang="de-DE" dirty="0" err="1">
                    <a:solidFill>
                      <a:schemeClr val="tx2"/>
                    </a:solidFill>
                    <a:effectLst/>
                    <a:latin typeface="Arial Rounded MT Bold" pitchFamily="34" charset="0"/>
                    <a:cs typeface="Arial" pitchFamily="34" charset="0"/>
                  </a:rPr>
                  <a:t>velocity</a:t>
                </a:r>
                <a:endParaRPr lang="en-US" dirty="0">
                  <a:solidFill>
                    <a:schemeClr val="tx2"/>
                  </a:solidFill>
                  <a:effectLst/>
                  <a:latin typeface="Arial Rounded MT Bold" pitchFamily="34" charset="0"/>
                  <a:cs typeface="Arial" pitchFamily="34" charset="0"/>
                </a:endParaRPr>
              </a:p>
            </p:txBody>
          </p:sp>
        </p:grpSp>
        <p:grpSp>
          <p:nvGrpSpPr>
            <p:cNvPr id="4" name="Gruppieren 11"/>
            <p:cNvGrpSpPr/>
            <p:nvPr/>
          </p:nvGrpSpPr>
          <p:grpSpPr>
            <a:xfrm>
              <a:off x="4859338" y="1052513"/>
              <a:ext cx="4062412" cy="4516437"/>
              <a:chOff x="4859338" y="1052513"/>
              <a:chExt cx="4062412" cy="4516437"/>
            </a:xfrm>
          </p:grpSpPr>
          <p:pic>
            <p:nvPicPr>
              <p:cNvPr id="36" name="Picture 6" descr="Figure2_small"/>
              <p:cNvPicPr>
                <a:picLocks noChangeAspect="1" noChangeArrowheads="1"/>
              </p:cNvPicPr>
              <p:nvPr/>
            </p:nvPicPr>
            <p:blipFill>
              <a:blip r:embed="rId4" cstate="screen"/>
              <a:srcRect/>
              <a:stretch>
                <a:fillRect/>
              </a:stretch>
            </p:blipFill>
            <p:spPr bwMode="auto">
              <a:xfrm>
                <a:off x="4859338" y="1557338"/>
                <a:ext cx="4062412" cy="4011612"/>
              </a:xfrm>
              <a:prstGeom prst="rect">
                <a:avLst/>
              </a:prstGeom>
              <a:noFill/>
              <a:ln w="12700">
                <a:solidFill>
                  <a:srgbClr val="969696"/>
                </a:solidFill>
                <a:miter lim="800000"/>
                <a:headEnd/>
                <a:tailEnd/>
              </a:ln>
            </p:spPr>
          </p:pic>
          <p:sp>
            <p:nvSpPr>
              <p:cNvPr id="37" name="Rectangle 9"/>
              <p:cNvSpPr>
                <a:spLocks noChangeArrowheads="1"/>
              </p:cNvSpPr>
              <p:nvPr/>
            </p:nvSpPr>
            <p:spPr bwMode="auto">
              <a:xfrm>
                <a:off x="5148263" y="1052513"/>
                <a:ext cx="3494418" cy="349968"/>
              </a:xfrm>
              <a:prstGeom prst="rect">
                <a:avLst/>
              </a:prstGeom>
              <a:noFill/>
              <a:ln w="9525">
                <a:noFill/>
                <a:miter lim="800000"/>
                <a:headEnd/>
                <a:tailEnd/>
              </a:ln>
              <a:effectLst/>
            </p:spPr>
            <p:txBody>
              <a:bodyPr wrap="none">
                <a:spAutoFit/>
              </a:bodyPr>
              <a:lstStyle/>
              <a:p>
                <a:r>
                  <a:rPr lang="de-DE" dirty="0">
                    <a:solidFill>
                      <a:schemeClr val="tx2"/>
                    </a:solidFill>
                    <a:effectLst/>
                    <a:latin typeface="Arial Rounded MT Bold" pitchFamily="34" charset="0"/>
                    <a:cs typeface="Arial" pitchFamily="34" charset="0"/>
                  </a:rPr>
                  <a:t>Elevation </a:t>
                </a:r>
                <a:r>
                  <a:rPr lang="de-DE" dirty="0" err="1">
                    <a:solidFill>
                      <a:schemeClr val="tx2"/>
                    </a:solidFill>
                    <a:effectLst/>
                    <a:latin typeface="Arial Rounded MT Bold" pitchFamily="34" charset="0"/>
                    <a:cs typeface="Arial" pitchFamily="34" charset="0"/>
                  </a:rPr>
                  <a:t>change</a:t>
                </a:r>
                <a:r>
                  <a:rPr lang="de-DE" dirty="0">
                    <a:solidFill>
                      <a:schemeClr val="tx2"/>
                    </a:solidFill>
                    <a:effectLst/>
                    <a:latin typeface="Arial Rounded MT Bold" pitchFamily="34" charset="0"/>
                    <a:cs typeface="Arial" pitchFamily="34" charset="0"/>
                  </a:rPr>
                  <a:t> (1992-2005)</a:t>
                </a:r>
                <a:endParaRPr lang="en-US" dirty="0">
                  <a:solidFill>
                    <a:schemeClr val="tx2"/>
                  </a:solidFill>
                  <a:effectLst/>
                  <a:latin typeface="Arial Rounded MT Bold" pitchFamily="34" charset="0"/>
                  <a:cs typeface="Arial" pitchFamily="34" charset="0"/>
                </a:endParaRPr>
              </a:p>
            </p:txBody>
          </p:sp>
        </p:grpSp>
      </p:grpSp>
      <p:sp>
        <p:nvSpPr>
          <p:cNvPr id="40" name="Rechteck 39"/>
          <p:cNvSpPr/>
          <p:nvPr/>
        </p:nvSpPr>
        <p:spPr bwMode="auto">
          <a:xfrm rot="20792721">
            <a:off x="5432567" y="3910794"/>
            <a:ext cx="504056" cy="64807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outerShdw blurRad="38100" dist="38100" dir="2700000" algn="tl">
                  <a:srgbClr val="000000">
                    <a:alpha val="43137"/>
                  </a:srgbClr>
                </a:outerShdw>
              </a:effectLst>
              <a:latin typeface="Arial" charset="0"/>
            </a:endParaRPr>
          </a:p>
        </p:txBody>
      </p:sp>
      <p:sp>
        <p:nvSpPr>
          <p:cNvPr id="12" name="Title 11"/>
          <p:cNvSpPr>
            <a:spLocks noGrp="1"/>
          </p:cNvSpPr>
          <p:nvPr>
            <p:ph type="title"/>
          </p:nvPr>
        </p:nvSpPr>
        <p:spPr/>
        <p:txBody>
          <a:bodyPr/>
          <a:lstStyle/>
          <a:p>
            <a:r>
              <a:rPr lang="en-GB" dirty="0" smtClean="0"/>
              <a:t>Understanding ice-sheet mass balance</a:t>
            </a:r>
            <a:endParaRPr lang="en-GB"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ABS_MAP.jpg"/>
          <p:cNvPicPr>
            <a:picLocks noChangeAspect="1"/>
          </p:cNvPicPr>
          <p:nvPr/>
        </p:nvPicPr>
        <p:blipFill>
          <a:blip r:embed="rId3" cstate="screen"/>
          <a:stretch>
            <a:fillRect/>
          </a:stretch>
        </p:blipFill>
        <p:spPr>
          <a:xfrm>
            <a:off x="179512" y="1844824"/>
            <a:ext cx="3715200" cy="3655800"/>
          </a:xfrm>
          <a:prstGeom prst="rect">
            <a:avLst/>
          </a:prstGeom>
        </p:spPr>
      </p:pic>
      <p:pic>
        <p:nvPicPr>
          <p:cNvPr id="8" name="Grafik 7" descr="ABS_TS-section.jpg"/>
          <p:cNvPicPr>
            <a:picLocks noChangeAspect="1"/>
          </p:cNvPicPr>
          <p:nvPr/>
        </p:nvPicPr>
        <p:blipFill>
          <a:blip r:embed="rId4" cstate="screen"/>
          <a:stretch>
            <a:fillRect/>
          </a:stretch>
        </p:blipFill>
        <p:spPr>
          <a:xfrm>
            <a:off x="3851920" y="1340768"/>
            <a:ext cx="5080635" cy="4331970"/>
          </a:xfrm>
          <a:prstGeom prst="rect">
            <a:avLst/>
          </a:prstGeom>
        </p:spPr>
      </p:pic>
      <p:cxnSp>
        <p:nvCxnSpPr>
          <p:cNvPr id="13" name="Gerade Verbindung 12"/>
          <p:cNvCxnSpPr/>
          <p:nvPr/>
        </p:nvCxnSpPr>
        <p:spPr bwMode="auto">
          <a:xfrm flipV="1">
            <a:off x="3347864" y="1772816"/>
            <a:ext cx="1080120" cy="792088"/>
          </a:xfrm>
          <a:prstGeom prst="line">
            <a:avLst/>
          </a:prstGeom>
          <a:solidFill>
            <a:srgbClr val="00B8FF"/>
          </a:solidFill>
          <a:ln w="12700" cap="flat" cmpd="sng" algn="ctr">
            <a:solidFill>
              <a:srgbClr val="FF0000"/>
            </a:solidFill>
            <a:prstDash val="solid"/>
            <a:round/>
            <a:headEnd type="none" w="med" len="med"/>
            <a:tailEnd type="none" w="med" len="med"/>
          </a:ln>
          <a:effectLst/>
        </p:spPr>
      </p:cxnSp>
      <p:sp>
        <p:nvSpPr>
          <p:cNvPr id="15" name="Ellipse 14"/>
          <p:cNvSpPr/>
          <p:nvPr/>
        </p:nvSpPr>
        <p:spPr bwMode="auto">
          <a:xfrm>
            <a:off x="4427984" y="1628800"/>
            <a:ext cx="288032" cy="288032"/>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outerShdw blurRad="38100" dist="38100" dir="2700000" algn="tl">
                  <a:srgbClr val="000000">
                    <a:alpha val="43137"/>
                  </a:srgbClr>
                </a:outerShdw>
              </a:effectLst>
              <a:latin typeface="Arial" charset="0"/>
            </a:endParaRPr>
          </a:p>
        </p:txBody>
      </p:sp>
      <p:sp>
        <p:nvSpPr>
          <p:cNvPr id="16" name="Ellipse 15"/>
          <p:cNvSpPr/>
          <p:nvPr/>
        </p:nvSpPr>
        <p:spPr bwMode="auto">
          <a:xfrm>
            <a:off x="3131840" y="2564904"/>
            <a:ext cx="216024" cy="216024"/>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outerShdw blurRad="38100" dist="38100" dir="2700000" algn="tl">
                  <a:srgbClr val="000000">
                    <a:alpha val="43137"/>
                  </a:srgbClr>
                </a:outerShdw>
              </a:effectLst>
              <a:latin typeface="Arial" charset="0"/>
            </a:endParaRPr>
          </a:p>
        </p:txBody>
      </p:sp>
      <p:sp>
        <p:nvSpPr>
          <p:cNvPr id="17" name="Rectangle 7"/>
          <p:cNvSpPr>
            <a:spLocks noChangeArrowheads="1"/>
          </p:cNvSpPr>
          <p:nvPr/>
        </p:nvSpPr>
        <p:spPr bwMode="auto">
          <a:xfrm>
            <a:off x="6084168" y="5925267"/>
            <a:ext cx="2972865" cy="369332"/>
          </a:xfrm>
          <a:prstGeom prst="rect">
            <a:avLst/>
          </a:prstGeom>
          <a:noFill/>
          <a:ln w="9525">
            <a:noFill/>
            <a:miter lim="800000"/>
            <a:headEnd/>
            <a:tailEnd/>
          </a:ln>
          <a:effectLst/>
        </p:spPr>
        <p:txBody>
          <a:bodyPr wrap="none" anchor="ctr">
            <a:spAutoFit/>
          </a:bodyPr>
          <a:lstStyle/>
          <a:p>
            <a:r>
              <a:rPr lang="en-US" sz="1800" dirty="0" smtClean="0">
                <a:solidFill>
                  <a:schemeClr val="tx1"/>
                </a:solidFill>
                <a:latin typeface="+mn-lt"/>
              </a:rPr>
              <a:t>Nakayama &amp; </a:t>
            </a:r>
            <a:r>
              <a:rPr lang="en-US" sz="1800" dirty="0" err="1" smtClean="0">
                <a:solidFill>
                  <a:schemeClr val="tx1"/>
                </a:solidFill>
                <a:latin typeface="+mn-lt"/>
              </a:rPr>
              <a:t>Schröder</a:t>
            </a:r>
            <a:r>
              <a:rPr lang="en-US" sz="1800" dirty="0" smtClean="0">
                <a:solidFill>
                  <a:schemeClr val="tx1"/>
                </a:solidFill>
                <a:latin typeface="+mn-lt"/>
              </a:rPr>
              <a:t> (2012)</a:t>
            </a:r>
            <a:r>
              <a:rPr lang="de-DE" sz="1800" dirty="0" smtClean="0">
                <a:solidFill>
                  <a:schemeClr val="tx1"/>
                </a:solidFill>
                <a:latin typeface="+mn-lt"/>
              </a:rPr>
              <a:t> </a:t>
            </a:r>
            <a:endParaRPr lang="de-DE" sz="1800" dirty="0">
              <a:solidFill>
                <a:schemeClr val="tx1"/>
              </a:solidFill>
              <a:latin typeface="+mn-lt"/>
            </a:endParaRPr>
          </a:p>
        </p:txBody>
      </p:sp>
      <p:sp>
        <p:nvSpPr>
          <p:cNvPr id="18" name="Textfeld 17"/>
          <p:cNvSpPr txBox="1"/>
          <p:nvPr/>
        </p:nvSpPr>
        <p:spPr>
          <a:xfrm>
            <a:off x="971600" y="1340768"/>
            <a:ext cx="2185214" cy="349968"/>
          </a:xfrm>
          <a:prstGeom prst="rect">
            <a:avLst/>
          </a:prstGeom>
          <a:noFill/>
        </p:spPr>
        <p:txBody>
          <a:bodyPr wrap="none" rtlCol="0">
            <a:spAutoFit/>
          </a:bodyPr>
          <a:lstStyle/>
          <a:p>
            <a:r>
              <a:rPr lang="de-DE" b="1" i="1" dirty="0" smtClean="0">
                <a:effectLst/>
                <a:latin typeface="Arial Rounded MT Bold" pitchFamily="34" charset="0"/>
              </a:rPr>
              <a:t>ANT XXVI/3 - 2010</a:t>
            </a:r>
            <a:endParaRPr lang="de-DE" b="1" i="1" dirty="0">
              <a:effectLst/>
              <a:latin typeface="Arial Rounded MT Bold" pitchFamily="34" charset="0"/>
            </a:endParaRPr>
          </a:p>
        </p:txBody>
      </p:sp>
      <p:sp>
        <p:nvSpPr>
          <p:cNvPr id="10" name="Title 9"/>
          <p:cNvSpPr>
            <a:spLocks noGrp="1"/>
          </p:cNvSpPr>
          <p:nvPr>
            <p:ph type="title"/>
          </p:nvPr>
        </p:nvSpPr>
        <p:spPr/>
        <p:txBody>
          <a:bodyPr>
            <a:normAutofit/>
          </a:bodyPr>
          <a:lstStyle/>
          <a:p>
            <a:r>
              <a:rPr lang="en-GB" dirty="0" smtClean="0"/>
              <a:t>Advancing Circumpolar Deep Water </a:t>
            </a:r>
            <a:endParaRPr lang="en-GB" dirty="0"/>
          </a:p>
        </p:txBody>
      </p:sp>
    </p:spTree>
  </p:cSld>
  <p:clrMapOvr>
    <a:masterClrMapping/>
  </p:clrMapOvr>
  <p:transition>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icepumpb"/>
          <p:cNvPicPr>
            <a:picLocks noChangeAspect="1" noChangeArrowheads="1"/>
          </p:cNvPicPr>
          <p:nvPr/>
        </p:nvPicPr>
        <p:blipFill>
          <a:blip r:embed="rId3" cstate="screen"/>
          <a:srcRect/>
          <a:stretch>
            <a:fillRect/>
          </a:stretch>
        </p:blipFill>
        <p:spPr bwMode="auto">
          <a:xfrm>
            <a:off x="323528" y="1196752"/>
            <a:ext cx="8469630" cy="4104456"/>
          </a:xfrm>
          <a:prstGeom prst="rect">
            <a:avLst/>
          </a:prstGeom>
          <a:noFill/>
          <a:ln w="9525">
            <a:noFill/>
            <a:miter lim="800000"/>
            <a:headEnd/>
            <a:tailEnd/>
          </a:ln>
        </p:spPr>
      </p:pic>
      <p:sp>
        <p:nvSpPr>
          <p:cNvPr id="4" name="Title 3"/>
          <p:cNvSpPr>
            <a:spLocks noGrp="1"/>
          </p:cNvSpPr>
          <p:nvPr>
            <p:ph type="title"/>
          </p:nvPr>
        </p:nvSpPr>
        <p:spPr/>
        <p:txBody>
          <a:bodyPr/>
          <a:lstStyle/>
          <a:p>
            <a:r>
              <a:rPr lang="en-GB" dirty="0" smtClean="0"/>
              <a:t>Circulation underneath an Antarctic ice shelf</a:t>
            </a:r>
            <a:endParaRPr lang="en-GB" dirty="0"/>
          </a:p>
        </p:txBody>
      </p:sp>
      <p:sp>
        <p:nvSpPr>
          <p:cNvPr id="5" name="Rectangle 7"/>
          <p:cNvSpPr>
            <a:spLocks noChangeArrowheads="1"/>
          </p:cNvSpPr>
          <p:nvPr/>
        </p:nvSpPr>
        <p:spPr bwMode="auto">
          <a:xfrm>
            <a:off x="7380312" y="5733256"/>
            <a:ext cx="1435008" cy="369332"/>
          </a:xfrm>
          <a:prstGeom prst="rect">
            <a:avLst/>
          </a:prstGeom>
          <a:noFill/>
          <a:ln w="9525">
            <a:noFill/>
            <a:miter lim="800000"/>
            <a:headEnd/>
            <a:tailEnd/>
          </a:ln>
          <a:effectLst/>
        </p:spPr>
        <p:txBody>
          <a:bodyPr wrap="none" anchor="ctr">
            <a:spAutoFit/>
          </a:bodyPr>
          <a:lstStyle/>
          <a:p>
            <a:r>
              <a:rPr lang="en-GB" sz="1800" dirty="0" smtClean="0">
                <a:solidFill>
                  <a:schemeClr val="tx1"/>
                </a:solidFill>
                <a:latin typeface="+mn-lt"/>
              </a:rPr>
              <a:t>G </a:t>
            </a:r>
            <a:r>
              <a:rPr lang="en-GB" sz="1800" dirty="0" err="1" smtClean="0">
                <a:solidFill>
                  <a:schemeClr val="tx1"/>
                </a:solidFill>
                <a:latin typeface="+mn-lt"/>
              </a:rPr>
              <a:t>Dieckmann</a:t>
            </a:r>
            <a:endParaRPr lang="de-DE" sz="1800" dirty="0">
              <a:solidFill>
                <a:schemeClr val="tx1"/>
              </a:solidFill>
              <a:latin typeface="+mn-lt"/>
            </a:endParaRPr>
          </a:p>
        </p:txBody>
      </p:sp>
    </p:spTree>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descr="Emissions_800"/>
          <p:cNvPicPr>
            <a:picLocks noChangeAspect="1" noChangeArrowheads="1"/>
          </p:cNvPicPr>
          <p:nvPr/>
        </p:nvPicPr>
        <p:blipFill>
          <a:blip r:embed="rId3" cstate="screen"/>
          <a:srcRect/>
          <a:stretch>
            <a:fillRect/>
          </a:stretch>
        </p:blipFill>
        <p:spPr bwMode="auto">
          <a:xfrm>
            <a:off x="323528" y="810201"/>
            <a:ext cx="3888432" cy="2872579"/>
          </a:xfrm>
          <a:prstGeom prst="rect">
            <a:avLst/>
          </a:prstGeom>
          <a:noFill/>
        </p:spPr>
      </p:pic>
      <p:pic>
        <p:nvPicPr>
          <p:cNvPr id="18" name="Picture 5" descr="T2M_ens_means_800"/>
          <p:cNvPicPr>
            <a:picLocks noChangeAspect="1" noChangeArrowheads="1"/>
          </p:cNvPicPr>
          <p:nvPr/>
        </p:nvPicPr>
        <p:blipFill>
          <a:blip r:embed="rId4" cstate="screen"/>
          <a:srcRect/>
          <a:stretch>
            <a:fillRect/>
          </a:stretch>
        </p:blipFill>
        <p:spPr bwMode="auto">
          <a:xfrm>
            <a:off x="5076056" y="821141"/>
            <a:ext cx="3873624" cy="2861639"/>
          </a:xfrm>
          <a:prstGeom prst="rect">
            <a:avLst/>
          </a:prstGeom>
          <a:noFill/>
        </p:spPr>
      </p:pic>
      <p:pic>
        <p:nvPicPr>
          <p:cNvPr id="6" name="Picture 5" descr="setup"/>
          <p:cNvPicPr>
            <a:picLocks noChangeAspect="1" noChangeArrowheads="1"/>
          </p:cNvPicPr>
          <p:nvPr/>
        </p:nvPicPr>
        <p:blipFill>
          <a:blip r:embed="rId5" cstate="screen"/>
          <a:srcRect/>
          <a:stretch>
            <a:fillRect/>
          </a:stretch>
        </p:blipFill>
        <p:spPr bwMode="auto">
          <a:xfrm>
            <a:off x="4932040" y="3573016"/>
            <a:ext cx="2808312" cy="2666376"/>
          </a:xfrm>
          <a:prstGeom prst="rect">
            <a:avLst/>
          </a:prstGeom>
          <a:noFill/>
          <a:ln w="9525">
            <a:noFill/>
            <a:miter lim="800000"/>
            <a:headEnd/>
            <a:tailEnd/>
          </a:ln>
        </p:spPr>
      </p:pic>
      <p:pic>
        <p:nvPicPr>
          <p:cNvPr id="5" name="Picture 7" descr="BRIOS_grid"/>
          <p:cNvPicPr>
            <a:picLocks noChangeAspect="1" noChangeArrowheads="1"/>
          </p:cNvPicPr>
          <p:nvPr/>
        </p:nvPicPr>
        <p:blipFill>
          <a:blip r:embed="rId6" cstate="screen"/>
          <a:srcRect/>
          <a:stretch>
            <a:fillRect/>
          </a:stretch>
        </p:blipFill>
        <p:spPr bwMode="auto">
          <a:xfrm>
            <a:off x="1979712" y="3573016"/>
            <a:ext cx="2664296" cy="2694401"/>
          </a:xfrm>
          <a:prstGeom prst="rect">
            <a:avLst/>
          </a:prstGeom>
          <a:noFill/>
          <a:ln w="9525">
            <a:noFill/>
            <a:miter lim="800000"/>
            <a:headEnd/>
            <a:tailEnd/>
          </a:ln>
        </p:spPr>
      </p:pic>
      <p:sp>
        <p:nvSpPr>
          <p:cNvPr id="7" name="Freihandform 6"/>
          <p:cNvSpPr/>
          <p:nvPr/>
        </p:nvSpPr>
        <p:spPr bwMode="auto">
          <a:xfrm>
            <a:off x="2410138" y="4020236"/>
            <a:ext cx="842838" cy="826936"/>
          </a:xfrm>
          <a:custGeom>
            <a:avLst/>
            <a:gdLst>
              <a:gd name="connsiteX0" fmla="*/ 842838 w 842838"/>
              <a:gd name="connsiteY0" fmla="*/ 818985 h 826936"/>
              <a:gd name="connsiteX1" fmla="*/ 842838 w 842838"/>
              <a:gd name="connsiteY1" fmla="*/ 0 h 826936"/>
              <a:gd name="connsiteX2" fmla="*/ 652007 w 842838"/>
              <a:gd name="connsiteY2" fmla="*/ 23854 h 826936"/>
              <a:gd name="connsiteX3" fmla="*/ 524786 w 842838"/>
              <a:gd name="connsiteY3" fmla="*/ 71562 h 826936"/>
              <a:gd name="connsiteX4" fmla="*/ 373711 w 842838"/>
              <a:gd name="connsiteY4" fmla="*/ 151075 h 826936"/>
              <a:gd name="connsiteX5" fmla="*/ 246490 w 842838"/>
              <a:gd name="connsiteY5" fmla="*/ 246491 h 826936"/>
              <a:gd name="connsiteX6" fmla="*/ 166977 w 842838"/>
              <a:gd name="connsiteY6" fmla="*/ 349858 h 826936"/>
              <a:gd name="connsiteX7" fmla="*/ 87464 w 842838"/>
              <a:gd name="connsiteY7" fmla="*/ 492981 h 826936"/>
              <a:gd name="connsiteX8" fmla="*/ 39756 w 842838"/>
              <a:gd name="connsiteY8" fmla="*/ 596348 h 826936"/>
              <a:gd name="connsiteX9" fmla="*/ 15902 w 842838"/>
              <a:gd name="connsiteY9" fmla="*/ 715618 h 826936"/>
              <a:gd name="connsiteX10" fmla="*/ 0 w 842838"/>
              <a:gd name="connsiteY10" fmla="*/ 826936 h 826936"/>
              <a:gd name="connsiteX11" fmla="*/ 842838 w 842838"/>
              <a:gd name="connsiteY11" fmla="*/ 818985 h 826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2838" h="826936">
                <a:moveTo>
                  <a:pt x="842838" y="818985"/>
                </a:moveTo>
                <a:lnTo>
                  <a:pt x="842838" y="0"/>
                </a:lnTo>
                <a:lnTo>
                  <a:pt x="652007" y="23854"/>
                </a:lnTo>
                <a:lnTo>
                  <a:pt x="524786" y="71562"/>
                </a:lnTo>
                <a:lnTo>
                  <a:pt x="373711" y="151075"/>
                </a:lnTo>
                <a:lnTo>
                  <a:pt x="246490" y="246491"/>
                </a:lnTo>
                <a:lnTo>
                  <a:pt x="166977" y="349858"/>
                </a:lnTo>
                <a:lnTo>
                  <a:pt x="87464" y="492981"/>
                </a:lnTo>
                <a:lnTo>
                  <a:pt x="39756" y="596348"/>
                </a:lnTo>
                <a:lnTo>
                  <a:pt x="15902" y="715618"/>
                </a:lnTo>
                <a:lnTo>
                  <a:pt x="0" y="826936"/>
                </a:lnTo>
                <a:lnTo>
                  <a:pt x="842838" y="818985"/>
                </a:lnTo>
                <a:close/>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outerShdw blurRad="38100" dist="38100" dir="2700000" algn="tl">
                  <a:srgbClr val="000000">
                    <a:alpha val="43137"/>
                  </a:srgbClr>
                </a:outerShdw>
              </a:effectLst>
              <a:latin typeface="Arial" charset="0"/>
            </a:endParaRPr>
          </a:p>
        </p:txBody>
      </p:sp>
      <p:sp>
        <p:nvSpPr>
          <p:cNvPr id="8" name="Textfeld 7"/>
          <p:cNvSpPr txBox="1"/>
          <p:nvPr/>
        </p:nvSpPr>
        <p:spPr>
          <a:xfrm>
            <a:off x="4042119" y="2060848"/>
            <a:ext cx="943592" cy="400110"/>
          </a:xfrm>
          <a:prstGeom prst="rect">
            <a:avLst/>
          </a:prstGeom>
          <a:noFill/>
        </p:spPr>
        <p:txBody>
          <a:bodyPr wrap="none" rtlCol="0">
            <a:spAutoFit/>
          </a:bodyPr>
          <a:lstStyle/>
          <a:p>
            <a:r>
              <a:rPr lang="de-DE" dirty="0" err="1" smtClean="0">
                <a:effectLst/>
                <a:latin typeface="+mn-lt"/>
              </a:rPr>
              <a:t>Forcing</a:t>
            </a:r>
            <a:endParaRPr lang="de-DE" dirty="0">
              <a:effectLst/>
              <a:latin typeface="+mn-lt"/>
            </a:endParaRPr>
          </a:p>
        </p:txBody>
      </p:sp>
      <p:sp>
        <p:nvSpPr>
          <p:cNvPr id="9" name="Textfeld 8"/>
          <p:cNvSpPr txBox="1"/>
          <p:nvPr/>
        </p:nvSpPr>
        <p:spPr>
          <a:xfrm>
            <a:off x="404857" y="3717032"/>
            <a:ext cx="1502847" cy="2092881"/>
          </a:xfrm>
          <a:prstGeom prst="rect">
            <a:avLst/>
          </a:prstGeom>
          <a:noFill/>
        </p:spPr>
        <p:txBody>
          <a:bodyPr wrap="none" rtlCol="0">
            <a:spAutoFit/>
          </a:bodyPr>
          <a:lstStyle/>
          <a:p>
            <a:r>
              <a:rPr lang="de-DE" b="1" dirty="0" smtClean="0">
                <a:effectLst/>
                <a:latin typeface="+mn-lt"/>
              </a:rPr>
              <a:t>BRIOS</a:t>
            </a:r>
          </a:p>
          <a:p>
            <a:endParaRPr lang="de-DE" dirty="0" smtClean="0">
              <a:effectLst/>
              <a:latin typeface="+mn-lt"/>
            </a:endParaRPr>
          </a:p>
          <a:p>
            <a:r>
              <a:rPr lang="de-DE" sz="1800" b="1" u="sng" dirty="0" smtClean="0">
                <a:effectLst/>
                <a:latin typeface="+mn-lt"/>
              </a:rPr>
              <a:t>B</a:t>
            </a:r>
            <a:r>
              <a:rPr lang="de-DE" sz="1800" dirty="0" smtClean="0">
                <a:effectLst/>
                <a:latin typeface="+mn-lt"/>
              </a:rPr>
              <a:t>remerhaven </a:t>
            </a:r>
          </a:p>
          <a:p>
            <a:r>
              <a:rPr lang="de-DE" sz="1800" b="1" u="sng" dirty="0" smtClean="0">
                <a:effectLst/>
                <a:latin typeface="+mn-lt"/>
              </a:rPr>
              <a:t>R</a:t>
            </a:r>
            <a:r>
              <a:rPr lang="de-DE" sz="1800" dirty="0" smtClean="0">
                <a:effectLst/>
                <a:latin typeface="+mn-lt"/>
              </a:rPr>
              <a:t>egional </a:t>
            </a:r>
          </a:p>
          <a:p>
            <a:r>
              <a:rPr lang="de-DE" sz="1800" b="1" u="sng" dirty="0" err="1" smtClean="0">
                <a:effectLst/>
                <a:latin typeface="+mn-lt"/>
              </a:rPr>
              <a:t>I</a:t>
            </a:r>
            <a:r>
              <a:rPr lang="de-DE" sz="1800" dirty="0" err="1" smtClean="0">
                <a:effectLst/>
                <a:latin typeface="+mn-lt"/>
              </a:rPr>
              <a:t>ce</a:t>
            </a:r>
            <a:r>
              <a:rPr lang="de-DE" sz="1800" dirty="0" smtClean="0">
                <a:effectLst/>
                <a:latin typeface="+mn-lt"/>
              </a:rPr>
              <a:t> </a:t>
            </a:r>
          </a:p>
          <a:p>
            <a:r>
              <a:rPr lang="de-DE" sz="1800" b="1" u="sng" dirty="0" err="1" smtClean="0">
                <a:effectLst/>
                <a:latin typeface="+mn-lt"/>
              </a:rPr>
              <a:t>O</a:t>
            </a:r>
            <a:r>
              <a:rPr lang="de-DE" sz="1800" dirty="0" err="1" smtClean="0">
                <a:effectLst/>
                <a:latin typeface="+mn-lt"/>
              </a:rPr>
              <a:t>cean</a:t>
            </a:r>
            <a:r>
              <a:rPr lang="de-DE" sz="1800" dirty="0" smtClean="0">
                <a:effectLst/>
                <a:latin typeface="+mn-lt"/>
              </a:rPr>
              <a:t> </a:t>
            </a:r>
          </a:p>
          <a:p>
            <a:r>
              <a:rPr lang="de-DE" sz="1800" b="1" u="sng" dirty="0" err="1" smtClean="0">
                <a:effectLst/>
                <a:latin typeface="+mn-lt"/>
              </a:rPr>
              <a:t>S</a:t>
            </a:r>
            <a:r>
              <a:rPr lang="de-DE" sz="1800" dirty="0" err="1" smtClean="0">
                <a:effectLst/>
                <a:latin typeface="+mn-lt"/>
              </a:rPr>
              <a:t>imulations</a:t>
            </a:r>
            <a:endParaRPr lang="de-DE" sz="1800" dirty="0">
              <a:effectLst/>
              <a:latin typeface="+mn-lt"/>
            </a:endParaRPr>
          </a:p>
        </p:txBody>
      </p:sp>
      <p:sp>
        <p:nvSpPr>
          <p:cNvPr id="10" name="Title 9"/>
          <p:cNvSpPr>
            <a:spLocks noGrp="1"/>
          </p:cNvSpPr>
          <p:nvPr>
            <p:ph type="title"/>
          </p:nvPr>
        </p:nvSpPr>
        <p:spPr/>
        <p:txBody>
          <a:bodyPr>
            <a:normAutofit/>
          </a:bodyPr>
          <a:lstStyle/>
          <a:p>
            <a:r>
              <a:rPr lang="en-GB" dirty="0" smtClean="0"/>
              <a:t>BRIOS ocean model driven by emissions scenarios</a:t>
            </a:r>
            <a:endParaRPr lang="en-GB"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8"/>
          <p:cNvGrpSpPr>
            <a:grpSpLocks noChangeAspect="1"/>
          </p:cNvGrpSpPr>
          <p:nvPr/>
        </p:nvGrpSpPr>
        <p:grpSpPr>
          <a:xfrm>
            <a:off x="1043608" y="980728"/>
            <a:ext cx="6934365" cy="5054962"/>
            <a:chOff x="827584" y="980728"/>
            <a:chExt cx="7704856" cy="5616624"/>
          </a:xfrm>
        </p:grpSpPr>
        <p:sp>
          <p:nvSpPr>
            <p:cNvPr id="10" name="Rechteck 9"/>
            <p:cNvSpPr/>
            <p:nvPr/>
          </p:nvSpPr>
          <p:spPr bwMode="auto">
            <a:xfrm>
              <a:off x="827584" y="980728"/>
              <a:ext cx="7704856" cy="561662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smtClean="0">
                <a:ln>
                  <a:noFill/>
                </a:ln>
                <a:effectLst>
                  <a:outerShdw blurRad="38100" dist="38100" dir="2700000" algn="tl">
                    <a:srgbClr val="000000">
                      <a:alpha val="43137"/>
                    </a:srgbClr>
                  </a:outerShdw>
                </a:effectLst>
                <a:latin typeface="Arial" charset="0"/>
              </a:endParaRPr>
            </a:p>
          </p:txBody>
        </p:sp>
        <p:pic>
          <p:nvPicPr>
            <p:cNvPr id="11" name="Grafik 10" descr="Tlevel5.anim.gif"/>
            <p:cNvPicPr>
              <a:picLocks noChangeAspect="1"/>
            </p:cNvPicPr>
            <p:nvPr/>
          </p:nvPicPr>
          <p:blipFill>
            <a:blip r:embed="rId3" cstate="screen"/>
            <a:stretch>
              <a:fillRect/>
            </a:stretch>
          </p:blipFill>
          <p:spPr>
            <a:xfrm>
              <a:off x="2123728" y="1124744"/>
              <a:ext cx="5000625" cy="5000625"/>
            </a:xfrm>
            <a:prstGeom prst="rect">
              <a:avLst/>
            </a:prstGeom>
          </p:spPr>
        </p:pic>
      </p:grpSp>
      <p:sp>
        <p:nvSpPr>
          <p:cNvPr id="6" name="Title 5"/>
          <p:cNvSpPr>
            <a:spLocks noGrp="1"/>
          </p:cNvSpPr>
          <p:nvPr>
            <p:ph type="title"/>
          </p:nvPr>
        </p:nvSpPr>
        <p:spPr/>
        <p:txBody>
          <a:bodyPr>
            <a:normAutofit/>
          </a:bodyPr>
          <a:lstStyle/>
          <a:p>
            <a:r>
              <a:rPr lang="en-GB" dirty="0" smtClean="0"/>
              <a:t>Evolution of temperature in the Weddell Sea</a:t>
            </a:r>
            <a:endParaRPr lang="en-GB" dirty="0"/>
          </a:p>
        </p:txBody>
      </p:sp>
      <p:sp>
        <p:nvSpPr>
          <p:cNvPr id="7" name="Rectangle 6"/>
          <p:cNvSpPr/>
          <p:nvPr/>
        </p:nvSpPr>
        <p:spPr>
          <a:xfrm>
            <a:off x="1187624" y="1052736"/>
            <a:ext cx="1557542" cy="400110"/>
          </a:xfrm>
          <a:prstGeom prst="rect">
            <a:avLst/>
          </a:prstGeom>
        </p:spPr>
        <p:txBody>
          <a:bodyPr wrap="none">
            <a:spAutoFit/>
          </a:bodyPr>
          <a:lstStyle/>
          <a:p>
            <a:r>
              <a:rPr lang="en-GB" dirty="0" smtClean="0">
                <a:latin typeface="+mn-lt"/>
              </a:rPr>
              <a:t>2050 to 2099</a:t>
            </a:r>
            <a:endParaRPr lang="en-GB" dirty="0">
              <a:latin typeface="+mn-lt"/>
            </a:endParaRPr>
          </a:p>
        </p:txBody>
      </p:sp>
    </p:spTree>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FRIS_BML_BRIOSandFESOM_notitle.jpg"/>
          <p:cNvPicPr>
            <a:picLocks noChangeAspect="1"/>
          </p:cNvPicPr>
          <p:nvPr/>
        </p:nvPicPr>
        <p:blipFill>
          <a:blip r:embed="rId3" cstate="screen"/>
          <a:stretch>
            <a:fillRect/>
          </a:stretch>
        </p:blipFill>
        <p:spPr>
          <a:xfrm>
            <a:off x="899592" y="980728"/>
            <a:ext cx="7404735" cy="5027295"/>
          </a:xfrm>
          <a:prstGeom prst="rect">
            <a:avLst/>
          </a:prstGeom>
        </p:spPr>
      </p:pic>
      <p:sp>
        <p:nvSpPr>
          <p:cNvPr id="4" name="Title 3"/>
          <p:cNvSpPr>
            <a:spLocks noGrp="1"/>
          </p:cNvSpPr>
          <p:nvPr>
            <p:ph type="title"/>
          </p:nvPr>
        </p:nvSpPr>
        <p:spPr/>
        <p:txBody>
          <a:bodyPr/>
          <a:lstStyle/>
          <a:p>
            <a:r>
              <a:rPr lang="en-GB" dirty="0" smtClean="0"/>
              <a:t>Ice loss from Filchner-Ronne Ice Shelf</a:t>
            </a:r>
            <a:endParaRPr lang="en-GB" dirty="0"/>
          </a:p>
        </p:txBody>
      </p:sp>
    </p:spTree>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755576" y="908721"/>
            <a:ext cx="7488832" cy="5112568"/>
            <a:chOff x="1173220" y="1268760"/>
            <a:chExt cx="6855164" cy="4393311"/>
          </a:xfrm>
        </p:grpSpPr>
        <p:pic>
          <p:nvPicPr>
            <p:cNvPr id="6" name="Grafik 5" descr="S_Rho_mean_SWWS_offshelf_a1b_e1.jpg"/>
            <p:cNvPicPr>
              <a:picLocks noChangeAspect="1"/>
            </p:cNvPicPr>
            <p:nvPr/>
          </p:nvPicPr>
          <p:blipFill>
            <a:blip r:embed="rId3" cstate="screen"/>
            <a:stretch>
              <a:fillRect/>
            </a:stretch>
          </p:blipFill>
          <p:spPr>
            <a:xfrm>
              <a:off x="1173220" y="1268760"/>
              <a:ext cx="6855164" cy="4393311"/>
            </a:xfrm>
            <a:prstGeom prst="rect">
              <a:avLst/>
            </a:prstGeom>
          </p:spPr>
        </p:pic>
        <p:grpSp>
          <p:nvGrpSpPr>
            <p:cNvPr id="2" name="Gruppieren 20"/>
            <p:cNvGrpSpPr/>
            <p:nvPr/>
          </p:nvGrpSpPr>
          <p:grpSpPr>
            <a:xfrm>
              <a:off x="5436093" y="1787218"/>
              <a:ext cx="0" cy="2649894"/>
              <a:chOff x="5652120" y="1772816"/>
              <a:chExt cx="0" cy="3312368"/>
            </a:xfrm>
          </p:grpSpPr>
          <p:cxnSp>
            <p:nvCxnSpPr>
              <p:cNvPr id="16" name="Gerade Verbindung mit Pfeil 15"/>
              <p:cNvCxnSpPr/>
              <p:nvPr/>
            </p:nvCxnSpPr>
            <p:spPr>
              <a:xfrm>
                <a:off x="5652120" y="1772816"/>
                <a:ext cx="0" cy="648072"/>
              </a:xfrm>
              <a:prstGeom prst="straightConnector1">
                <a:avLst/>
              </a:prstGeom>
              <a:ln w="254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p:nvPr/>
            </p:nvCxnSpPr>
            <p:spPr>
              <a:xfrm>
                <a:off x="5652120" y="4581128"/>
                <a:ext cx="0" cy="504056"/>
              </a:xfrm>
              <a:prstGeom prst="straightConnector1">
                <a:avLst/>
              </a:prstGeom>
              <a:ln w="254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3" name="Gruppieren 21"/>
            <p:cNvGrpSpPr/>
            <p:nvPr/>
          </p:nvGrpSpPr>
          <p:grpSpPr>
            <a:xfrm>
              <a:off x="4854652" y="1811994"/>
              <a:ext cx="5377" cy="2509905"/>
              <a:chOff x="4787660" y="1811547"/>
              <a:chExt cx="6721" cy="3137382"/>
            </a:xfrm>
          </p:grpSpPr>
          <p:cxnSp>
            <p:nvCxnSpPr>
              <p:cNvPr id="23" name="Gerade Verbindung mit Pfeil 22"/>
              <p:cNvCxnSpPr/>
              <p:nvPr/>
            </p:nvCxnSpPr>
            <p:spPr>
              <a:xfrm>
                <a:off x="4788024" y="4581128"/>
                <a:ext cx="6357" cy="367801"/>
              </a:xfrm>
              <a:prstGeom prst="straightConnector1">
                <a:avLst/>
              </a:prstGeom>
              <a:ln w="25400">
                <a:solidFill>
                  <a:srgbClr val="92D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Gerade Verbindung mit Pfeil 23"/>
              <p:cNvCxnSpPr/>
              <p:nvPr/>
            </p:nvCxnSpPr>
            <p:spPr>
              <a:xfrm>
                <a:off x="4787660" y="1811547"/>
                <a:ext cx="6721" cy="545094"/>
              </a:xfrm>
              <a:prstGeom prst="straightConnector1">
                <a:avLst/>
              </a:prstGeom>
              <a:ln w="25400">
                <a:solidFill>
                  <a:srgbClr val="92D05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29" name="Textfeld 28"/>
            <p:cNvSpPr txBox="1"/>
            <p:nvPr/>
          </p:nvSpPr>
          <p:spPr>
            <a:xfrm>
              <a:off x="2037316" y="4869160"/>
              <a:ext cx="352982" cy="307777"/>
            </a:xfrm>
            <a:prstGeom prst="rect">
              <a:avLst/>
            </a:prstGeom>
            <a:noFill/>
          </p:spPr>
          <p:txBody>
            <a:bodyPr wrap="none" rtlCol="0">
              <a:spAutoFit/>
            </a:bodyPr>
            <a:lstStyle/>
            <a:p>
              <a:r>
                <a:rPr lang="de-DE" sz="1400" b="1" dirty="0" smtClean="0">
                  <a:latin typeface="Symbol" pitchFamily="18" charset="2"/>
                </a:rPr>
                <a:t>s</a:t>
              </a:r>
              <a:r>
                <a:rPr lang="de-DE" sz="1400" b="1" baseline="-25000" dirty="0" smtClean="0">
                  <a:latin typeface="Symbol" pitchFamily="18" charset="2"/>
                </a:rPr>
                <a:t>0</a:t>
              </a:r>
              <a:endParaRPr lang="de-DE" sz="1400" b="1" baseline="-25000" dirty="0">
                <a:latin typeface="Symbol" pitchFamily="18" charset="2"/>
              </a:endParaRPr>
            </a:p>
          </p:txBody>
        </p:sp>
      </p:grpSp>
      <p:sp>
        <p:nvSpPr>
          <p:cNvPr id="12" name="Title 11"/>
          <p:cNvSpPr>
            <a:spLocks noGrp="1"/>
          </p:cNvSpPr>
          <p:nvPr>
            <p:ph type="title"/>
          </p:nvPr>
        </p:nvSpPr>
        <p:spPr/>
        <p:txBody>
          <a:bodyPr/>
          <a:lstStyle/>
          <a:p>
            <a:r>
              <a:rPr lang="en-GB" dirty="0" smtClean="0"/>
              <a:t>Weddell Sea salinity and density evolution</a:t>
            </a:r>
            <a:endParaRPr lang="en-GB" dirty="0"/>
          </a:p>
        </p:txBody>
      </p:sp>
    </p:spTree>
  </p:cSld>
  <p:clrMapOvr>
    <a:masterClrMapping/>
  </p:clrMapOvr>
  <p:transition>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descr="HHH_Fig3.jpg"/>
          <p:cNvPicPr>
            <a:picLocks noChangeAspect="1"/>
          </p:cNvPicPr>
          <p:nvPr/>
        </p:nvPicPr>
        <p:blipFill>
          <a:blip r:embed="rId3" cstate="screen"/>
          <a:stretch>
            <a:fillRect/>
          </a:stretch>
        </p:blipFill>
        <p:spPr>
          <a:xfrm>
            <a:off x="654660" y="908720"/>
            <a:ext cx="8021796" cy="5112568"/>
          </a:xfrm>
          <a:prstGeom prst="rect">
            <a:avLst/>
          </a:prstGeom>
        </p:spPr>
      </p:pic>
      <p:sp>
        <p:nvSpPr>
          <p:cNvPr id="5" name="Title 4"/>
          <p:cNvSpPr>
            <a:spLocks noGrp="1"/>
          </p:cNvSpPr>
          <p:nvPr>
            <p:ph type="title"/>
          </p:nvPr>
        </p:nvSpPr>
        <p:spPr/>
        <p:txBody>
          <a:bodyPr>
            <a:normAutofit/>
          </a:bodyPr>
          <a:lstStyle/>
          <a:p>
            <a:r>
              <a:rPr lang="en-GB" dirty="0" smtClean="0"/>
              <a:t>Evolution of the SE Weddell Sea</a:t>
            </a:r>
            <a:endParaRPr lang="en-GB" dirty="0"/>
          </a:p>
        </p:txBody>
      </p:sp>
    </p:spTree>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descr="Inforgrafik_FRSheute.jpg"/>
          <p:cNvPicPr>
            <a:picLocks noChangeAspect="1"/>
          </p:cNvPicPr>
          <p:nvPr/>
        </p:nvPicPr>
        <p:blipFill>
          <a:blip r:embed="rId3" cstate="screen"/>
          <a:srcRect l="264" t="23632" r="2638" b="748"/>
          <a:stretch>
            <a:fillRect/>
          </a:stretch>
        </p:blipFill>
        <p:spPr>
          <a:xfrm>
            <a:off x="191146" y="2204864"/>
            <a:ext cx="4272366" cy="2764926"/>
          </a:xfrm>
          <a:prstGeom prst="rect">
            <a:avLst/>
          </a:prstGeom>
        </p:spPr>
      </p:pic>
      <p:pic>
        <p:nvPicPr>
          <p:cNvPr id="13" name="Grafik 12" descr="Inforgrafik_FRS2070.jpg"/>
          <p:cNvPicPr>
            <a:picLocks noChangeAspect="1"/>
          </p:cNvPicPr>
          <p:nvPr/>
        </p:nvPicPr>
        <p:blipFill>
          <a:blip r:embed="rId4" cstate="screen"/>
          <a:srcRect l="7" t="23632" r="2670" b="890"/>
          <a:stretch>
            <a:fillRect/>
          </a:stretch>
        </p:blipFill>
        <p:spPr>
          <a:xfrm>
            <a:off x="4644325" y="2204864"/>
            <a:ext cx="4277533" cy="2759760"/>
          </a:xfrm>
          <a:prstGeom prst="rect">
            <a:avLst/>
          </a:prstGeom>
        </p:spPr>
      </p:pic>
      <p:sp>
        <p:nvSpPr>
          <p:cNvPr id="6" name="Title 5"/>
          <p:cNvSpPr>
            <a:spLocks noGrp="1"/>
          </p:cNvSpPr>
          <p:nvPr>
            <p:ph type="title"/>
          </p:nvPr>
        </p:nvSpPr>
        <p:spPr/>
        <p:txBody>
          <a:bodyPr/>
          <a:lstStyle/>
          <a:p>
            <a:r>
              <a:rPr lang="en-GB" dirty="0" smtClean="0"/>
              <a:t>Processes controlling Weddell Sea circulation</a:t>
            </a:r>
            <a:endParaRPr lang="en-GB" dirty="0"/>
          </a:p>
        </p:txBody>
      </p:sp>
      <p:cxnSp>
        <p:nvCxnSpPr>
          <p:cNvPr id="7" name="Straight Arrow Connector 6"/>
          <p:cNvCxnSpPr/>
          <p:nvPr/>
        </p:nvCxnSpPr>
        <p:spPr bwMode="auto">
          <a:xfrm flipH="1">
            <a:off x="3059832" y="3933056"/>
            <a:ext cx="1" cy="360040"/>
          </a:xfrm>
          <a:prstGeom prst="straightConnector1">
            <a:avLst/>
          </a:prstGeom>
          <a:noFill/>
          <a:ln w="50800" cap="flat" cmpd="sng" algn="ctr">
            <a:solidFill>
              <a:srgbClr val="CCCCFF"/>
            </a:solidFill>
            <a:prstDash val="solid"/>
            <a:round/>
            <a:headEnd type="none" w="med" len="med"/>
            <a:tailEnd type="triangle" w="med" len="med"/>
          </a:ln>
          <a:effectLst/>
        </p:spPr>
      </p:cxnSp>
      <p:cxnSp>
        <p:nvCxnSpPr>
          <p:cNvPr id="11" name="Straight Arrow Connector 10"/>
          <p:cNvCxnSpPr/>
          <p:nvPr/>
        </p:nvCxnSpPr>
        <p:spPr bwMode="auto">
          <a:xfrm>
            <a:off x="7452320" y="3933056"/>
            <a:ext cx="4923" cy="292715"/>
          </a:xfrm>
          <a:prstGeom prst="straightConnector1">
            <a:avLst/>
          </a:prstGeom>
          <a:noFill/>
          <a:ln w="12700" cap="flat" cmpd="sng" algn="ctr">
            <a:solidFill>
              <a:srgbClr val="CCCCFF"/>
            </a:solidFill>
            <a:prstDash val="solid"/>
            <a:round/>
            <a:headEnd type="none" w="med" len="med"/>
            <a:tailEnd type="triangle" w="med" len="med"/>
          </a:ln>
          <a:effectLst/>
        </p:spPr>
      </p:cxnSp>
      <p:sp>
        <p:nvSpPr>
          <p:cNvPr id="14" name="TextBox 13"/>
          <p:cNvSpPr txBox="1"/>
          <p:nvPr/>
        </p:nvSpPr>
        <p:spPr>
          <a:xfrm>
            <a:off x="1907704" y="1772816"/>
            <a:ext cx="790345" cy="400110"/>
          </a:xfrm>
          <a:prstGeom prst="rect">
            <a:avLst/>
          </a:prstGeom>
          <a:noFill/>
        </p:spPr>
        <p:txBody>
          <a:bodyPr wrap="none" rtlCol="0">
            <a:spAutoFit/>
          </a:bodyPr>
          <a:lstStyle/>
          <a:p>
            <a:r>
              <a:rPr lang="en-GB" dirty="0" smtClean="0">
                <a:solidFill>
                  <a:srgbClr val="003366"/>
                </a:solidFill>
                <a:latin typeface="+mn-lt"/>
              </a:rPr>
              <a:t>Today</a:t>
            </a:r>
            <a:endParaRPr lang="en-GB" dirty="0">
              <a:solidFill>
                <a:srgbClr val="003366"/>
              </a:solidFill>
              <a:latin typeface="+mn-lt"/>
            </a:endParaRPr>
          </a:p>
        </p:txBody>
      </p:sp>
      <p:sp>
        <p:nvSpPr>
          <p:cNvPr id="15" name="TextBox 14"/>
          <p:cNvSpPr txBox="1"/>
          <p:nvPr/>
        </p:nvSpPr>
        <p:spPr>
          <a:xfrm>
            <a:off x="6300192" y="1772816"/>
            <a:ext cx="704039" cy="400110"/>
          </a:xfrm>
          <a:prstGeom prst="rect">
            <a:avLst/>
          </a:prstGeom>
          <a:noFill/>
        </p:spPr>
        <p:txBody>
          <a:bodyPr wrap="none" rtlCol="0">
            <a:spAutoFit/>
          </a:bodyPr>
          <a:lstStyle/>
          <a:p>
            <a:r>
              <a:rPr lang="en-GB" dirty="0" smtClean="0">
                <a:solidFill>
                  <a:srgbClr val="003366"/>
                </a:solidFill>
                <a:latin typeface="+mn-lt"/>
              </a:rPr>
              <a:t>2070</a:t>
            </a:r>
          </a:p>
        </p:txBody>
      </p:sp>
    </p:spTree>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jekt 2"/>
          <p:cNvPicPr>
            <a:picLocks noChangeAspect="1" noChangeArrowheads="1"/>
          </p:cNvPicPr>
          <p:nvPr/>
        </p:nvPicPr>
        <p:blipFill>
          <a:blip r:embed="rId3" cstate="screen"/>
          <a:srcRect/>
          <a:stretch>
            <a:fillRect/>
          </a:stretch>
        </p:blipFill>
        <p:spPr bwMode="auto">
          <a:xfrm>
            <a:off x="4139951" y="633743"/>
            <a:ext cx="4551376" cy="5232903"/>
          </a:xfrm>
          <a:prstGeom prst="rect">
            <a:avLst/>
          </a:prstGeom>
          <a:noFill/>
          <a:ln w="9525">
            <a:noFill/>
            <a:miter lim="800000"/>
            <a:headEnd/>
            <a:tailEnd/>
          </a:ln>
        </p:spPr>
      </p:pic>
      <p:sp>
        <p:nvSpPr>
          <p:cNvPr id="10" name="Textfeld 9"/>
          <p:cNvSpPr txBox="1"/>
          <p:nvPr/>
        </p:nvSpPr>
        <p:spPr>
          <a:xfrm>
            <a:off x="-384918" y="2060848"/>
            <a:ext cx="4870692" cy="2523768"/>
          </a:xfrm>
          <a:prstGeom prst="rect">
            <a:avLst/>
          </a:prstGeom>
          <a:noFill/>
        </p:spPr>
        <p:txBody>
          <a:bodyPr wrap="square" rtlCol="0">
            <a:spAutoFit/>
          </a:bodyPr>
          <a:lstStyle/>
          <a:p>
            <a:pPr algn="ctr"/>
            <a:r>
              <a:rPr lang="de-DE" dirty="0" smtClean="0">
                <a:effectLst/>
                <a:latin typeface="+mn-lt"/>
              </a:rPr>
              <a:t>Planned distribution of </a:t>
            </a:r>
          </a:p>
          <a:p>
            <a:pPr algn="ctr"/>
            <a:r>
              <a:rPr lang="de-DE" dirty="0" smtClean="0">
                <a:effectLst/>
                <a:latin typeface="+mn-lt"/>
              </a:rPr>
              <a:t>hydrographic stations:</a:t>
            </a:r>
          </a:p>
          <a:p>
            <a:pPr algn="ctr"/>
            <a:endParaRPr lang="de-DE" dirty="0" smtClean="0">
              <a:effectLst/>
              <a:latin typeface="+mn-lt"/>
            </a:endParaRPr>
          </a:p>
          <a:p>
            <a:pPr algn="ctr"/>
            <a:r>
              <a:rPr lang="de-DE" dirty="0" smtClean="0">
                <a:effectLst/>
                <a:latin typeface="+mn-lt"/>
              </a:rPr>
              <a:t>POLARSTERN Cruise</a:t>
            </a:r>
          </a:p>
          <a:p>
            <a:pPr algn="ctr"/>
            <a:endParaRPr lang="de-DE" dirty="0" smtClean="0">
              <a:effectLst/>
              <a:latin typeface="+mn-lt"/>
            </a:endParaRPr>
          </a:p>
          <a:p>
            <a:pPr algn="ctr"/>
            <a:r>
              <a:rPr lang="de-DE" sz="1800" dirty="0" smtClean="0">
                <a:effectLst/>
                <a:latin typeface="+mn-lt"/>
              </a:rPr>
              <a:t>ANT XXIX/9</a:t>
            </a:r>
          </a:p>
          <a:p>
            <a:pPr algn="ctr"/>
            <a:endParaRPr lang="de-DE" dirty="0" smtClean="0">
              <a:effectLst/>
              <a:latin typeface="+mn-lt"/>
            </a:endParaRPr>
          </a:p>
          <a:p>
            <a:pPr algn="ctr"/>
            <a:r>
              <a:rPr lang="de-DE" dirty="0" smtClean="0">
                <a:effectLst/>
                <a:latin typeface="+mn-lt"/>
              </a:rPr>
              <a:t> Jan 2013 – March 2014</a:t>
            </a:r>
            <a:endParaRPr lang="de-DE" dirty="0">
              <a:effectLst/>
              <a:latin typeface="+mn-lt"/>
            </a:endParaRPr>
          </a:p>
        </p:txBody>
      </p:sp>
      <p:sp>
        <p:nvSpPr>
          <p:cNvPr id="5" name="Title 4"/>
          <p:cNvSpPr>
            <a:spLocks noGrp="1"/>
          </p:cNvSpPr>
          <p:nvPr>
            <p:ph type="title"/>
          </p:nvPr>
        </p:nvSpPr>
        <p:spPr/>
        <p:txBody>
          <a:bodyPr/>
          <a:lstStyle/>
          <a:p>
            <a:r>
              <a:rPr lang="en-GB" dirty="0" smtClean="0"/>
              <a:t>Future Actions</a:t>
            </a:r>
            <a:endParaRPr lang="en-GB" dirty="0"/>
          </a:p>
        </p:txBody>
      </p:sp>
      <p:pic>
        <p:nvPicPr>
          <p:cNvPr id="6" name="Objekt 2"/>
          <p:cNvPicPr>
            <a:picLocks noChangeAspect="1" noChangeArrowheads="1"/>
          </p:cNvPicPr>
          <p:nvPr/>
        </p:nvPicPr>
        <p:blipFill>
          <a:blip r:embed="rId4" cstate="screen"/>
          <a:srcRect b="-1263"/>
          <a:stretch>
            <a:fillRect/>
          </a:stretch>
        </p:blipFill>
        <p:spPr bwMode="auto">
          <a:xfrm>
            <a:off x="251520" y="5085184"/>
            <a:ext cx="3741553" cy="648072"/>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P9220840"/>
          <p:cNvPicPr>
            <a:picLocks noChangeAspect="1" noChangeArrowheads="1"/>
          </p:cNvPicPr>
          <p:nvPr/>
        </p:nvPicPr>
        <p:blipFill>
          <a:blip r:embed="rId3" cstate="screen"/>
          <a:srcRect/>
          <a:stretch>
            <a:fillRect/>
          </a:stretch>
        </p:blipFill>
        <p:spPr bwMode="auto">
          <a:xfrm>
            <a:off x="1331640" y="980728"/>
            <a:ext cx="6718346" cy="503876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4"/>
          <p:cNvSpPr>
            <a:spLocks noChangeArrowheads="1"/>
          </p:cNvSpPr>
          <p:nvPr/>
        </p:nvSpPr>
        <p:spPr bwMode="auto">
          <a:xfrm>
            <a:off x="539552" y="1124744"/>
            <a:ext cx="7920558" cy="2160240"/>
          </a:xfrm>
          <a:prstGeom prst="rect">
            <a:avLst/>
          </a:prstGeom>
          <a:noFill/>
          <a:ln w="9525">
            <a:noFill/>
            <a:miter lim="800000"/>
            <a:headEnd/>
            <a:tailEnd/>
          </a:ln>
          <a:effectLst>
            <a:outerShdw blurRad="50800" dist="38100" dir="2700000" algn="tl" rotWithShape="0">
              <a:prstClr val="black">
                <a:alpha val="40000"/>
              </a:prstClr>
            </a:outerShdw>
          </a:effectLst>
        </p:spPr>
        <p:txBody>
          <a:bodyPr anchor="ctr"/>
          <a:lstStyle/>
          <a:p>
            <a:pPr algn="ctr">
              <a:defRPr/>
            </a:pPr>
            <a:endParaRPr lang="en-GB" sz="7200" b="1" dirty="0" smtClean="0">
              <a:solidFill>
                <a:schemeClr val="tx1"/>
              </a:solidFill>
            </a:endParaRPr>
          </a:p>
        </p:txBody>
      </p:sp>
      <p:sp>
        <p:nvSpPr>
          <p:cNvPr id="5" name="Title 4"/>
          <p:cNvSpPr>
            <a:spLocks noGrp="1"/>
          </p:cNvSpPr>
          <p:nvPr>
            <p:ph type="title"/>
          </p:nvPr>
        </p:nvSpPr>
        <p:spPr/>
        <p:txBody>
          <a:bodyPr/>
          <a:lstStyle/>
          <a:p>
            <a:r>
              <a:rPr lang="en-GB" dirty="0" smtClean="0"/>
              <a:t>Frank Pattyn</a:t>
            </a:r>
            <a:br>
              <a:rPr lang="en-GB" dirty="0" smtClean="0"/>
            </a:br>
            <a:r>
              <a:rPr lang="en-GB" sz="2400" b="0" dirty="0" smtClean="0"/>
              <a:t> </a:t>
            </a:r>
            <a:r>
              <a:rPr lang="en-GB" sz="2400" b="0" dirty="0" err="1" smtClean="0"/>
              <a:t>Universite</a:t>
            </a:r>
            <a:r>
              <a:rPr lang="en-GB" sz="2400" b="0" dirty="0" smtClean="0"/>
              <a:t> </a:t>
            </a:r>
            <a:r>
              <a:rPr lang="en-GB" sz="2400" b="0" dirty="0" err="1" smtClean="0"/>
              <a:t>libre</a:t>
            </a:r>
            <a:r>
              <a:rPr lang="en-GB" sz="2400" b="0" dirty="0" smtClean="0"/>
              <a:t> de </a:t>
            </a:r>
            <a:r>
              <a:rPr lang="en-GB" sz="2400" b="0" dirty="0" err="1" smtClean="0"/>
              <a:t>bruxelles</a:t>
            </a:r>
            <a:r>
              <a:rPr lang="en-GB" sz="2400" b="0" dirty="0" smtClean="0"/>
              <a:t>, Belgium</a:t>
            </a:r>
            <a:endParaRPr lang="en-GB" dirty="0"/>
          </a:p>
        </p:txBody>
      </p:sp>
      <p:sp>
        <p:nvSpPr>
          <p:cNvPr id="6" name="Text Placeholder 5"/>
          <p:cNvSpPr>
            <a:spLocks noGrp="1"/>
          </p:cNvSpPr>
          <p:nvPr>
            <p:ph type="body" idx="1"/>
          </p:nvPr>
        </p:nvSpPr>
        <p:spPr/>
        <p:txBody>
          <a:bodyPr/>
          <a:lstStyle/>
          <a:p>
            <a:r>
              <a:rPr lang="en-GB" b="1" dirty="0" smtClean="0"/>
              <a:t>Understanding and projecting ice loss</a:t>
            </a:r>
            <a:endParaRPr lang="en-GB" b="1" dirty="0"/>
          </a:p>
        </p:txBody>
      </p:sp>
    </p:spTree>
  </p:cSld>
  <p:clrMapOvr>
    <a:masterClrMapping/>
  </p:clrMapOvr>
  <p:transition>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Ice loss of major ice sheets</a:t>
            </a:r>
            <a:endParaRPr lang="en-GB" dirty="0"/>
          </a:p>
        </p:txBody>
      </p:sp>
      <p:pic>
        <p:nvPicPr>
          <p:cNvPr id="6" name="Picture 5" descr="Greenland Ice Mass Loss"/>
          <p:cNvPicPr>
            <a:picLocks noChangeAspect="1"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533400" y="1613941"/>
            <a:ext cx="3810000" cy="3009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5" descr="Antarctic Ice Mass Loss"/>
          <p:cNvPicPr>
            <a:picLocks noChangeAspect="1"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4800600" y="1620492"/>
            <a:ext cx="3731840" cy="3041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ZoneTexte 7"/>
          <p:cNvSpPr txBox="1"/>
          <p:nvPr/>
        </p:nvSpPr>
        <p:spPr>
          <a:xfrm>
            <a:off x="7308304" y="4653136"/>
            <a:ext cx="1336456" cy="307777"/>
          </a:xfrm>
          <a:prstGeom prst="rect">
            <a:avLst/>
          </a:prstGeom>
          <a:noFill/>
        </p:spPr>
        <p:txBody>
          <a:bodyPr wrap="none" rtlCol="0">
            <a:spAutoFit/>
          </a:bodyPr>
          <a:lstStyle/>
          <a:p>
            <a:r>
              <a:rPr lang="nl-BE" sz="1400" dirty="0" err="1" smtClean="0">
                <a:latin typeface="+mn-lt"/>
              </a:rPr>
              <a:t>Velicogna</a:t>
            </a:r>
            <a:r>
              <a:rPr lang="nl-BE" sz="1400" dirty="0" smtClean="0">
                <a:latin typeface="+mn-lt"/>
              </a:rPr>
              <a:t>, 2009</a:t>
            </a:r>
            <a:endParaRPr lang="en-US" sz="1400" dirty="0">
              <a:latin typeface="+mn-lt"/>
            </a:endParaRPr>
          </a:p>
        </p:txBody>
      </p:sp>
      <p:sp>
        <p:nvSpPr>
          <p:cNvPr id="9" name="Rectangle 8"/>
          <p:cNvSpPr/>
          <p:nvPr/>
        </p:nvSpPr>
        <p:spPr>
          <a:xfrm>
            <a:off x="533400" y="4941168"/>
            <a:ext cx="5766792" cy="1200329"/>
          </a:xfrm>
          <a:prstGeom prst="rect">
            <a:avLst/>
          </a:prstGeom>
        </p:spPr>
        <p:txBody>
          <a:bodyPr wrap="square">
            <a:spAutoFit/>
          </a:bodyPr>
          <a:lstStyle/>
          <a:p>
            <a:r>
              <a:rPr lang="en-US" sz="2400" dirty="0" smtClean="0">
                <a:latin typeface="+mn-lt"/>
              </a:rPr>
              <a:t>A quadratic function of time describes the observations well, but to make projections </a:t>
            </a:r>
            <a:r>
              <a:rPr lang="en-US" sz="2400" u="sng" dirty="0" smtClean="0">
                <a:solidFill>
                  <a:schemeClr val="tx1"/>
                </a:solidFill>
                <a:latin typeface="+mn-lt"/>
              </a:rPr>
              <a:t>we need physically based models</a:t>
            </a:r>
            <a:r>
              <a:rPr lang="en-US" sz="2400" dirty="0" smtClean="0">
                <a:solidFill>
                  <a:schemeClr val="tx1"/>
                </a:solidFill>
                <a:latin typeface="+mn-lt"/>
              </a:rPr>
              <a:t>.</a:t>
            </a:r>
            <a:endParaRPr lang="en-US" sz="2400" dirty="0">
              <a:solidFill>
                <a:schemeClr val="tx1"/>
              </a:solidFill>
              <a:latin typeface="+mn-lt"/>
            </a:endParaRPr>
          </a:p>
        </p:txBody>
      </p:sp>
      <p:sp>
        <p:nvSpPr>
          <p:cNvPr id="10" name="Rectangle 9"/>
          <p:cNvSpPr/>
          <p:nvPr/>
        </p:nvSpPr>
        <p:spPr>
          <a:xfrm>
            <a:off x="1219200" y="3861048"/>
            <a:ext cx="1608133" cy="400110"/>
          </a:xfrm>
          <a:prstGeom prst="rect">
            <a:avLst/>
          </a:prstGeom>
        </p:spPr>
        <p:txBody>
          <a:bodyPr wrap="none">
            <a:spAutoFit/>
          </a:bodyPr>
          <a:lstStyle/>
          <a:p>
            <a:r>
              <a:rPr lang="en-US" dirty="0" smtClean="0">
                <a:latin typeface="+mn-lt"/>
              </a:rPr>
              <a:t>-30±11 </a:t>
            </a:r>
            <a:r>
              <a:rPr lang="en-US" dirty="0" err="1" smtClean="0">
                <a:latin typeface="+mn-lt"/>
              </a:rPr>
              <a:t>Gt</a:t>
            </a:r>
            <a:r>
              <a:rPr lang="en-US" dirty="0" smtClean="0">
                <a:latin typeface="+mn-lt"/>
              </a:rPr>
              <a:t>/yr</a:t>
            </a:r>
            <a:r>
              <a:rPr lang="en-US" baseline="30000" dirty="0" smtClean="0">
                <a:latin typeface="+mn-lt"/>
              </a:rPr>
              <a:t>2</a:t>
            </a:r>
            <a:endParaRPr lang="en-US" baseline="30000" dirty="0">
              <a:latin typeface="+mn-lt"/>
            </a:endParaRPr>
          </a:p>
        </p:txBody>
      </p:sp>
      <p:sp>
        <p:nvSpPr>
          <p:cNvPr id="11" name="Rectangle 10"/>
          <p:cNvSpPr/>
          <p:nvPr/>
        </p:nvSpPr>
        <p:spPr>
          <a:xfrm>
            <a:off x="5410200" y="3861048"/>
            <a:ext cx="1608133" cy="400110"/>
          </a:xfrm>
          <a:prstGeom prst="rect">
            <a:avLst/>
          </a:prstGeom>
        </p:spPr>
        <p:txBody>
          <a:bodyPr wrap="none">
            <a:spAutoFit/>
          </a:bodyPr>
          <a:lstStyle/>
          <a:p>
            <a:r>
              <a:rPr lang="en-US" dirty="0" smtClean="0">
                <a:latin typeface="+mn-lt"/>
              </a:rPr>
              <a:t>-26±14 </a:t>
            </a:r>
            <a:r>
              <a:rPr lang="en-US" dirty="0" err="1" smtClean="0">
                <a:latin typeface="+mn-lt"/>
              </a:rPr>
              <a:t>Gt</a:t>
            </a:r>
            <a:r>
              <a:rPr lang="en-US" dirty="0" smtClean="0">
                <a:latin typeface="+mn-lt"/>
              </a:rPr>
              <a:t>/yr</a:t>
            </a:r>
            <a:r>
              <a:rPr lang="en-US" baseline="30000" dirty="0" smtClean="0">
                <a:latin typeface="+mn-lt"/>
              </a:rPr>
              <a:t>2</a:t>
            </a:r>
            <a:endParaRPr lang="en-US" baseline="30000" dirty="0">
              <a:latin typeface="+mn-lt"/>
            </a:endParaRPr>
          </a:p>
        </p:txBody>
      </p:sp>
    </p:spTree>
    <p:extLst>
      <p:ext uri="{BB962C8B-B14F-4D97-AF65-F5344CB8AC3E}">
        <p14:creationId xmlns="" xmlns:p14="http://schemas.microsoft.com/office/powerpoint/2010/main" val="2865246285"/>
      </p:ext>
    </p:extLst>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BE" dirty="0"/>
              <a:t>Larsen ice shelf </a:t>
            </a:r>
            <a:r>
              <a:rPr lang="nl-BE" dirty="0" smtClean="0"/>
              <a:t>breakup: natural experiment</a:t>
            </a:r>
            <a:endParaRPr lang="en-GB" dirty="0"/>
          </a:p>
        </p:txBody>
      </p:sp>
      <p:pic>
        <p:nvPicPr>
          <p:cNvPr id="4" name="Picture 2"/>
          <p:cNvPicPr>
            <a:picLocks noChangeAspect="1" noChangeArrowheads="1"/>
          </p:cNvPicPr>
          <p:nvPr/>
        </p:nvPicPr>
        <p:blipFill>
          <a:blip r:embed="rId3" cstate="screen"/>
          <a:srcRect/>
          <a:stretch>
            <a:fillRect/>
          </a:stretch>
        </p:blipFill>
        <p:spPr bwMode="auto">
          <a:xfrm>
            <a:off x="304800" y="1196752"/>
            <a:ext cx="8610600" cy="4847768"/>
          </a:xfrm>
          <a:prstGeom prst="rect">
            <a:avLst/>
          </a:prstGeom>
          <a:noFill/>
          <a:ln w="9525">
            <a:noFill/>
            <a:miter lim="800000"/>
            <a:headEnd/>
            <a:tailEnd/>
          </a:ln>
        </p:spPr>
      </p:pic>
      <p:sp>
        <p:nvSpPr>
          <p:cNvPr id="5" name="ZoneTexte 7"/>
          <p:cNvSpPr txBox="1"/>
          <p:nvPr/>
        </p:nvSpPr>
        <p:spPr>
          <a:xfrm>
            <a:off x="6718735" y="6021288"/>
            <a:ext cx="1597681" cy="307777"/>
          </a:xfrm>
          <a:prstGeom prst="rect">
            <a:avLst/>
          </a:prstGeom>
          <a:noFill/>
        </p:spPr>
        <p:txBody>
          <a:bodyPr wrap="none" rtlCol="0">
            <a:spAutoFit/>
          </a:bodyPr>
          <a:lstStyle/>
          <a:p>
            <a:r>
              <a:rPr lang="nl-BE" sz="1400" dirty="0" smtClean="0"/>
              <a:t>Scambos et al,2004</a:t>
            </a:r>
            <a:endParaRPr lang="en-US" sz="1400" dirty="0"/>
          </a:p>
        </p:txBody>
      </p:sp>
    </p:spTree>
    <p:extLst>
      <p:ext uri="{BB962C8B-B14F-4D97-AF65-F5344CB8AC3E}">
        <p14:creationId xmlns="" xmlns:p14="http://schemas.microsoft.com/office/powerpoint/2010/main" val="3341596398"/>
      </p:ext>
    </p:extLst>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space réservé du contenu 23"/>
          <p:cNvSpPr>
            <a:spLocks noGrp="1"/>
          </p:cNvSpPr>
          <p:nvPr>
            <p:ph idx="1"/>
          </p:nvPr>
        </p:nvSpPr>
        <p:spPr>
          <a:xfrm>
            <a:off x="395537" y="1124745"/>
            <a:ext cx="2952328" cy="2880320"/>
          </a:xfrm>
        </p:spPr>
        <p:txBody>
          <a:bodyPr>
            <a:normAutofit fontScale="77500" lnSpcReduction="20000"/>
          </a:bodyPr>
          <a:lstStyle/>
          <a:p>
            <a:r>
              <a:rPr lang="en-US" sz="2300" dirty="0" smtClean="0"/>
              <a:t>Rapid changes reflect short-term climate/oceanic forcing</a:t>
            </a:r>
          </a:p>
          <a:p>
            <a:endParaRPr lang="en-US" sz="2300" dirty="0" smtClean="0"/>
          </a:p>
          <a:p>
            <a:r>
              <a:rPr lang="en-US" sz="2300" dirty="0" smtClean="0"/>
              <a:t>Ability to adjust rapidly</a:t>
            </a:r>
          </a:p>
          <a:p>
            <a:endParaRPr lang="en-US" sz="2300" dirty="0" smtClean="0"/>
          </a:p>
          <a:p>
            <a:r>
              <a:rPr lang="en-US" sz="2300" dirty="0" smtClean="0"/>
              <a:t>Caution with interpreting rapid dynamic changes </a:t>
            </a:r>
          </a:p>
          <a:p>
            <a:pPr lvl="1"/>
            <a:r>
              <a:rPr lang="en-US" sz="1400" dirty="0" smtClean="0"/>
              <a:t>(</a:t>
            </a:r>
            <a:r>
              <a:rPr lang="en-US" sz="1400" dirty="0" err="1" smtClean="0"/>
              <a:t>Joughin</a:t>
            </a:r>
            <a:r>
              <a:rPr lang="en-US" sz="1400" dirty="0" smtClean="0"/>
              <a:t> et al., 2008, Vieli &amp; Nick, 2011, Nick &amp; Vieli et al, 2009)</a:t>
            </a:r>
            <a:endParaRPr lang="en-US" sz="2300" dirty="0" smtClean="0"/>
          </a:p>
          <a:p>
            <a:endParaRPr lang="en-US" dirty="0"/>
          </a:p>
        </p:txBody>
      </p:sp>
      <p:sp>
        <p:nvSpPr>
          <p:cNvPr id="3" name="Title 2"/>
          <p:cNvSpPr>
            <a:spLocks noGrp="1"/>
          </p:cNvSpPr>
          <p:nvPr>
            <p:ph type="title"/>
          </p:nvPr>
        </p:nvSpPr>
        <p:spPr/>
        <p:txBody>
          <a:bodyPr/>
          <a:lstStyle/>
          <a:p>
            <a:r>
              <a:rPr lang="en-GB" dirty="0" smtClean="0"/>
              <a:t>Greenland outlet glaciers</a:t>
            </a:r>
            <a:endParaRPr lang="en-GB" dirty="0"/>
          </a:p>
        </p:txBody>
      </p:sp>
      <p:pic>
        <p:nvPicPr>
          <p:cNvPr id="4" name="Picture 3" descr="small_mosaic07to10.tif"/>
          <p:cNvPicPr>
            <a:picLocks noChangeAspect="1"/>
          </p:cNvPicPr>
          <p:nvPr/>
        </p:nvPicPr>
        <p:blipFill>
          <a:blip r:embed="rId3" cstate="screen">
            <a:extLst>
              <a:ext uri="{28A0092B-C50C-407E-A947-70E740481C1C}">
                <a14:useLocalDpi xmlns="" xmlns:a14="http://schemas.microsoft.com/office/drawing/2010/main" val="0"/>
              </a:ext>
            </a:extLst>
          </a:blip>
          <a:stretch>
            <a:fillRect/>
          </a:stretch>
        </p:blipFill>
        <p:spPr>
          <a:xfrm>
            <a:off x="3357696" y="906103"/>
            <a:ext cx="2985286" cy="5411575"/>
          </a:xfrm>
          <a:prstGeom prst="rect">
            <a:avLst/>
          </a:prstGeom>
        </p:spPr>
      </p:pic>
      <p:pic>
        <p:nvPicPr>
          <p:cNvPr id="5" name="Picture 4" descr="JAKOBS velo.jpg"/>
          <p:cNvPicPr>
            <a:picLocks noChangeAspect="1"/>
          </p:cNvPicPr>
          <p:nvPr/>
        </p:nvPicPr>
        <p:blipFill>
          <a:blip r:embed="rId4" cstate="screen">
            <a:extLst>
              <a:ext uri="{28A0092B-C50C-407E-A947-70E740481C1C}">
                <a14:useLocalDpi xmlns="" xmlns:a14="http://schemas.microsoft.com/office/drawing/2010/main" val="0"/>
              </a:ext>
            </a:extLst>
          </a:blip>
          <a:stretch>
            <a:fillRect/>
          </a:stretch>
        </p:blipFill>
        <p:spPr>
          <a:xfrm>
            <a:off x="418356" y="4067286"/>
            <a:ext cx="2857500" cy="2105025"/>
          </a:xfrm>
          <a:prstGeom prst="rect">
            <a:avLst/>
          </a:prstGeom>
        </p:spPr>
      </p:pic>
      <p:sp>
        <p:nvSpPr>
          <p:cNvPr id="7" name="TextBox 6"/>
          <p:cNvSpPr txBox="1"/>
          <p:nvPr/>
        </p:nvSpPr>
        <p:spPr>
          <a:xfrm>
            <a:off x="1318119" y="3789040"/>
            <a:ext cx="1024489" cy="307777"/>
          </a:xfrm>
          <a:prstGeom prst="rect">
            <a:avLst/>
          </a:prstGeom>
          <a:noFill/>
        </p:spPr>
        <p:txBody>
          <a:bodyPr wrap="none" rtlCol="0">
            <a:spAutoFit/>
          </a:bodyPr>
          <a:lstStyle/>
          <a:p>
            <a:r>
              <a:rPr lang="en-US" sz="1400" dirty="0" err="1" smtClean="0"/>
              <a:t>Jakobshavn</a:t>
            </a:r>
            <a:endParaRPr lang="en-US" sz="1400" dirty="0"/>
          </a:p>
        </p:txBody>
      </p:sp>
      <p:sp>
        <p:nvSpPr>
          <p:cNvPr id="8" name="TextBox 7"/>
          <p:cNvSpPr txBox="1"/>
          <p:nvPr/>
        </p:nvSpPr>
        <p:spPr>
          <a:xfrm>
            <a:off x="827584" y="5661248"/>
            <a:ext cx="1258678" cy="261610"/>
          </a:xfrm>
          <a:prstGeom prst="rect">
            <a:avLst/>
          </a:prstGeom>
          <a:noFill/>
        </p:spPr>
        <p:txBody>
          <a:bodyPr wrap="none" rtlCol="0">
            <a:spAutoFit/>
          </a:bodyPr>
          <a:lstStyle/>
          <a:p>
            <a:r>
              <a:rPr lang="en-US" sz="1100" dirty="0" err="1" smtClean="0">
                <a:latin typeface="+mn-lt"/>
              </a:rPr>
              <a:t>Joughin</a:t>
            </a:r>
            <a:r>
              <a:rPr lang="en-US" sz="1100" dirty="0" smtClean="0">
                <a:latin typeface="+mn-lt"/>
              </a:rPr>
              <a:t> et al. 2004</a:t>
            </a:r>
            <a:endParaRPr lang="en-US" sz="1100" dirty="0">
              <a:latin typeface="+mn-lt"/>
            </a:endParaRPr>
          </a:p>
        </p:txBody>
      </p:sp>
      <p:pic>
        <p:nvPicPr>
          <p:cNvPr id="9" name="Picture 8" descr="HELvelo.jpg"/>
          <p:cNvPicPr>
            <a:picLocks noChangeAspect="1"/>
          </p:cNvPicPr>
          <p:nvPr/>
        </p:nvPicPr>
        <p:blipFill>
          <a:blip r:embed="rId5" cstate="screen">
            <a:extLst>
              <a:ext uri="{28A0092B-C50C-407E-A947-70E740481C1C}">
                <a14:useLocalDpi xmlns="" xmlns:a14="http://schemas.microsoft.com/office/drawing/2010/main" val="0"/>
              </a:ext>
            </a:extLst>
          </a:blip>
          <a:stretch>
            <a:fillRect/>
          </a:stretch>
        </p:blipFill>
        <p:spPr>
          <a:xfrm>
            <a:off x="6442278" y="4294739"/>
            <a:ext cx="2073841" cy="1923150"/>
          </a:xfrm>
          <a:prstGeom prst="rect">
            <a:avLst/>
          </a:prstGeom>
        </p:spPr>
      </p:pic>
      <p:sp>
        <p:nvSpPr>
          <p:cNvPr id="10" name="TextBox 9"/>
          <p:cNvSpPr txBox="1"/>
          <p:nvPr/>
        </p:nvSpPr>
        <p:spPr>
          <a:xfrm>
            <a:off x="6844178" y="4005064"/>
            <a:ext cx="795335" cy="307777"/>
          </a:xfrm>
          <a:prstGeom prst="rect">
            <a:avLst/>
          </a:prstGeom>
          <a:noFill/>
        </p:spPr>
        <p:txBody>
          <a:bodyPr wrap="none" rtlCol="0">
            <a:spAutoFit/>
          </a:bodyPr>
          <a:lstStyle/>
          <a:p>
            <a:r>
              <a:rPr lang="en-US" sz="1400" dirty="0" err="1" smtClean="0"/>
              <a:t>Helheim</a:t>
            </a:r>
            <a:endParaRPr lang="en-US" sz="1400" dirty="0"/>
          </a:p>
        </p:txBody>
      </p:sp>
      <p:grpSp>
        <p:nvGrpSpPr>
          <p:cNvPr id="2" name="Group 10"/>
          <p:cNvGrpSpPr/>
          <p:nvPr/>
        </p:nvGrpSpPr>
        <p:grpSpPr>
          <a:xfrm>
            <a:off x="5905550" y="116632"/>
            <a:ext cx="3113720" cy="1547880"/>
            <a:chOff x="4493868" y="718339"/>
            <a:chExt cx="3113720" cy="1547880"/>
          </a:xfrm>
        </p:grpSpPr>
        <p:grpSp>
          <p:nvGrpSpPr>
            <p:cNvPr id="6" name="Group 11"/>
            <p:cNvGrpSpPr/>
            <p:nvPr/>
          </p:nvGrpSpPr>
          <p:grpSpPr>
            <a:xfrm>
              <a:off x="4493868" y="1014023"/>
              <a:ext cx="3113720" cy="1252196"/>
              <a:chOff x="4493868" y="1014023"/>
              <a:chExt cx="3113720" cy="1252196"/>
            </a:xfrm>
          </p:grpSpPr>
          <p:pic>
            <p:nvPicPr>
              <p:cNvPr id="14" name="Picture 13" descr="Falkneretal_EOS2011.pdf"/>
              <p:cNvPicPr>
                <a:picLocks noChangeAspect="1"/>
              </p:cNvPicPr>
              <p:nvPr/>
            </p:nvPicPr>
            <p:blipFill>
              <a:blip r:embed="rId6" cstate="screen">
                <a:extLst>
                  <a:ext uri="{28A0092B-C50C-407E-A947-70E740481C1C}">
                    <a14:useLocalDpi xmlns="" xmlns:a14="http://schemas.microsoft.com/office/drawing/2010/main" val="0"/>
                  </a:ext>
                </a:extLst>
              </a:blip>
              <a:stretch>
                <a:fillRect/>
              </a:stretch>
            </p:blipFill>
            <p:spPr>
              <a:xfrm>
                <a:off x="4493868" y="1014023"/>
                <a:ext cx="3113720" cy="1252196"/>
              </a:xfrm>
              <a:prstGeom prst="rect">
                <a:avLst/>
              </a:prstGeom>
            </p:spPr>
          </p:pic>
          <p:sp>
            <p:nvSpPr>
              <p:cNvPr id="15" name="TextBox 14"/>
              <p:cNvSpPr txBox="1"/>
              <p:nvPr/>
            </p:nvSpPr>
            <p:spPr>
              <a:xfrm>
                <a:off x="4849157" y="1851207"/>
                <a:ext cx="1277914" cy="261610"/>
              </a:xfrm>
              <a:prstGeom prst="rect">
                <a:avLst/>
              </a:prstGeom>
              <a:noFill/>
            </p:spPr>
            <p:txBody>
              <a:bodyPr wrap="none" rtlCol="0">
                <a:spAutoFit/>
              </a:bodyPr>
              <a:lstStyle/>
              <a:p>
                <a:r>
                  <a:rPr lang="en-US" sz="1100" dirty="0" smtClean="0">
                    <a:latin typeface="+mn-lt"/>
                  </a:rPr>
                  <a:t>Falkner et al., 2011</a:t>
                </a:r>
                <a:endParaRPr lang="en-US" sz="1100" dirty="0">
                  <a:latin typeface="+mn-lt"/>
                </a:endParaRPr>
              </a:p>
            </p:txBody>
          </p:sp>
        </p:grpSp>
        <p:sp>
          <p:nvSpPr>
            <p:cNvPr id="13" name="TextBox 12"/>
            <p:cNvSpPr txBox="1"/>
            <p:nvPr/>
          </p:nvSpPr>
          <p:spPr>
            <a:xfrm>
              <a:off x="6534204" y="718339"/>
              <a:ext cx="996875" cy="307777"/>
            </a:xfrm>
            <a:prstGeom prst="rect">
              <a:avLst/>
            </a:prstGeom>
            <a:noFill/>
          </p:spPr>
          <p:txBody>
            <a:bodyPr wrap="none" rtlCol="0">
              <a:spAutoFit/>
            </a:bodyPr>
            <a:lstStyle/>
            <a:p>
              <a:r>
                <a:rPr lang="en-US" sz="1400" dirty="0" smtClean="0"/>
                <a:t>Petermann</a:t>
              </a:r>
              <a:endParaRPr lang="en-US" sz="1400" dirty="0"/>
            </a:p>
          </p:txBody>
        </p:sp>
      </p:grpSp>
      <p:sp>
        <p:nvSpPr>
          <p:cNvPr id="16" name="TextBox 15"/>
          <p:cNvSpPr txBox="1"/>
          <p:nvPr/>
        </p:nvSpPr>
        <p:spPr>
          <a:xfrm>
            <a:off x="7623215" y="5758294"/>
            <a:ext cx="1197257" cy="261610"/>
          </a:xfrm>
          <a:prstGeom prst="rect">
            <a:avLst/>
          </a:prstGeom>
          <a:noFill/>
        </p:spPr>
        <p:txBody>
          <a:bodyPr wrap="none" rtlCol="0">
            <a:spAutoFit/>
          </a:bodyPr>
          <a:lstStyle/>
          <a:p>
            <a:r>
              <a:rPr lang="en-US" sz="1100" dirty="0" err="1" smtClean="0">
                <a:latin typeface="+mn-lt"/>
              </a:rPr>
              <a:t>Howat</a:t>
            </a:r>
            <a:r>
              <a:rPr lang="en-US" sz="1100" dirty="0" smtClean="0">
                <a:latin typeface="+mn-lt"/>
              </a:rPr>
              <a:t> et al. 2005</a:t>
            </a:r>
            <a:endParaRPr lang="en-US" sz="1100" dirty="0">
              <a:latin typeface="+mn-lt"/>
            </a:endParaRPr>
          </a:p>
        </p:txBody>
      </p:sp>
      <p:cxnSp>
        <p:nvCxnSpPr>
          <p:cNvPr id="17" name="Straight Arrow Connector 16"/>
          <p:cNvCxnSpPr/>
          <p:nvPr/>
        </p:nvCxnSpPr>
        <p:spPr>
          <a:xfrm flipH="1">
            <a:off x="3114077" y="4093819"/>
            <a:ext cx="1099436" cy="490112"/>
          </a:xfrm>
          <a:prstGeom prst="straightConnector1">
            <a:avLst/>
          </a:prstGeom>
          <a:ln>
            <a:solidFill>
              <a:schemeClr val="accent1">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5297476" y="4768161"/>
            <a:ext cx="882529" cy="300567"/>
          </a:xfrm>
          <a:prstGeom prst="straightConnector1">
            <a:avLst/>
          </a:prstGeom>
          <a:ln>
            <a:solidFill>
              <a:schemeClr val="accent1">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pic>
        <p:nvPicPr>
          <p:cNvPr id="19" name="Picture 18" descr="KANvelo.jpg"/>
          <p:cNvPicPr>
            <a:picLocks noChangeAspect="1"/>
          </p:cNvPicPr>
          <p:nvPr/>
        </p:nvPicPr>
        <p:blipFill>
          <a:blip r:embed="rId7" cstate="screen">
            <a:extLst>
              <a:ext uri="{28A0092B-C50C-407E-A947-70E740481C1C}">
                <a14:useLocalDpi xmlns="" xmlns:a14="http://schemas.microsoft.com/office/drawing/2010/main" val="0"/>
              </a:ext>
            </a:extLst>
          </a:blip>
          <a:stretch>
            <a:fillRect/>
          </a:stretch>
        </p:blipFill>
        <p:spPr>
          <a:xfrm>
            <a:off x="6865855" y="2008585"/>
            <a:ext cx="2107156" cy="2009233"/>
          </a:xfrm>
          <a:prstGeom prst="rect">
            <a:avLst/>
          </a:prstGeom>
        </p:spPr>
      </p:pic>
      <p:sp>
        <p:nvSpPr>
          <p:cNvPr id="20" name="TextBox 19"/>
          <p:cNvSpPr txBox="1"/>
          <p:nvPr/>
        </p:nvSpPr>
        <p:spPr>
          <a:xfrm>
            <a:off x="7167878" y="1700808"/>
            <a:ext cx="1424150" cy="307777"/>
          </a:xfrm>
          <a:prstGeom prst="rect">
            <a:avLst/>
          </a:prstGeom>
          <a:noFill/>
        </p:spPr>
        <p:txBody>
          <a:bodyPr wrap="none" rtlCol="0">
            <a:spAutoFit/>
          </a:bodyPr>
          <a:lstStyle/>
          <a:p>
            <a:r>
              <a:rPr lang="en-US" sz="1400" dirty="0" err="1" smtClean="0"/>
              <a:t>Kangerdlugssuaq</a:t>
            </a:r>
            <a:endParaRPr lang="en-US" sz="1400" dirty="0"/>
          </a:p>
        </p:txBody>
      </p:sp>
      <p:sp>
        <p:nvSpPr>
          <p:cNvPr id="21" name="TextBox 20"/>
          <p:cNvSpPr txBox="1"/>
          <p:nvPr/>
        </p:nvSpPr>
        <p:spPr>
          <a:xfrm>
            <a:off x="7668344" y="3501008"/>
            <a:ext cx="1197764" cy="261610"/>
          </a:xfrm>
          <a:prstGeom prst="rect">
            <a:avLst/>
          </a:prstGeom>
          <a:noFill/>
        </p:spPr>
        <p:txBody>
          <a:bodyPr wrap="none" rtlCol="0">
            <a:spAutoFit/>
          </a:bodyPr>
          <a:lstStyle/>
          <a:p>
            <a:r>
              <a:rPr lang="en-US" sz="1100" dirty="0" err="1" smtClean="0">
                <a:latin typeface="+mn-lt"/>
              </a:rPr>
              <a:t>Howat</a:t>
            </a:r>
            <a:r>
              <a:rPr lang="en-US" sz="1100" dirty="0" smtClean="0">
                <a:latin typeface="+mn-lt"/>
              </a:rPr>
              <a:t> et al. 2005</a:t>
            </a:r>
            <a:endParaRPr lang="en-US" sz="1100" dirty="0">
              <a:latin typeface="+mn-lt"/>
            </a:endParaRPr>
          </a:p>
        </p:txBody>
      </p:sp>
      <p:cxnSp>
        <p:nvCxnSpPr>
          <p:cNvPr id="22" name="Straight Arrow Connector 21"/>
          <p:cNvCxnSpPr/>
          <p:nvPr/>
        </p:nvCxnSpPr>
        <p:spPr>
          <a:xfrm flipV="1">
            <a:off x="5736220" y="3892785"/>
            <a:ext cx="945682" cy="382314"/>
          </a:xfrm>
          <a:prstGeom prst="straightConnector1">
            <a:avLst/>
          </a:prstGeom>
          <a:ln>
            <a:solidFill>
              <a:schemeClr val="accent1">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3" name="Elbow Connector 22"/>
          <p:cNvCxnSpPr/>
          <p:nvPr/>
        </p:nvCxnSpPr>
        <p:spPr>
          <a:xfrm flipV="1">
            <a:off x="4113622" y="753707"/>
            <a:ext cx="1605665" cy="620395"/>
          </a:xfrm>
          <a:prstGeom prst="bentConnector3">
            <a:avLst>
              <a:gd name="adj1" fmla="val -621"/>
            </a:avLst>
          </a:prstGeom>
          <a:ln>
            <a:solidFill>
              <a:schemeClr val="accent1">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225371030"/>
      </p:ext>
    </p:extLst>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3851920" y="215133"/>
            <a:ext cx="4763653" cy="59871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ZoneTexte 14"/>
          <p:cNvSpPr txBox="1"/>
          <p:nvPr/>
        </p:nvSpPr>
        <p:spPr>
          <a:xfrm>
            <a:off x="6525535" y="6165304"/>
            <a:ext cx="1254639" cy="276999"/>
          </a:xfrm>
          <a:prstGeom prst="rect">
            <a:avLst/>
          </a:prstGeom>
          <a:noFill/>
        </p:spPr>
        <p:txBody>
          <a:bodyPr wrap="none" rtlCol="0">
            <a:spAutoFit/>
          </a:bodyPr>
          <a:lstStyle/>
          <a:p>
            <a:r>
              <a:rPr lang="nl-BE" sz="1200" dirty="0" smtClean="0">
                <a:latin typeface="+mn-lt"/>
              </a:rPr>
              <a:t>Moon et al, 2012</a:t>
            </a:r>
            <a:endParaRPr lang="en-US" sz="1200" dirty="0">
              <a:latin typeface="+mn-lt"/>
            </a:endParaRPr>
          </a:p>
        </p:txBody>
      </p:sp>
      <p:sp>
        <p:nvSpPr>
          <p:cNvPr id="6" name="Titre 5"/>
          <p:cNvSpPr>
            <a:spLocks noGrp="1"/>
          </p:cNvSpPr>
          <p:nvPr>
            <p:ph type="title"/>
          </p:nvPr>
        </p:nvSpPr>
        <p:spPr/>
        <p:txBody>
          <a:bodyPr/>
          <a:lstStyle/>
          <a:p>
            <a:r>
              <a:rPr lang="nl-BE" dirty="0" err="1" smtClean="0"/>
              <a:t>Greenland</a:t>
            </a:r>
            <a:endParaRPr lang="en-US" dirty="0"/>
          </a:p>
        </p:txBody>
      </p:sp>
      <p:sp>
        <p:nvSpPr>
          <p:cNvPr id="3" name="Content Placeholder 2"/>
          <p:cNvSpPr>
            <a:spLocks noGrp="1"/>
          </p:cNvSpPr>
          <p:nvPr>
            <p:ph idx="4294967295"/>
          </p:nvPr>
        </p:nvSpPr>
        <p:spPr>
          <a:xfrm>
            <a:off x="251520" y="1125538"/>
            <a:ext cx="3240360" cy="4535487"/>
          </a:xfrm>
        </p:spPr>
        <p:txBody>
          <a:bodyPr>
            <a:normAutofit fontScale="92500"/>
          </a:bodyPr>
          <a:lstStyle/>
          <a:p>
            <a:r>
              <a:rPr lang="en-GB" dirty="0" smtClean="0"/>
              <a:t>Individual glaciers show large variability (speed up – slow down)</a:t>
            </a:r>
          </a:p>
          <a:p>
            <a:endParaRPr lang="en-GB" dirty="0" smtClean="0"/>
          </a:p>
          <a:p>
            <a:r>
              <a:rPr lang="en-GB" dirty="0" smtClean="0"/>
              <a:t>Knowledge of glacier geometry (basal topography) is crucial</a:t>
            </a:r>
          </a:p>
          <a:p>
            <a:endParaRPr lang="en-GB" dirty="0" smtClean="0"/>
          </a:p>
          <a:p>
            <a:r>
              <a:rPr lang="en-GB" dirty="0" smtClean="0"/>
              <a:t>Essential to have models that capture the small-scale change</a:t>
            </a:r>
            <a:endParaRPr lang="en-GB" dirty="0"/>
          </a:p>
        </p:txBody>
      </p:sp>
    </p:spTree>
    <p:extLst>
      <p:ext uri="{BB962C8B-B14F-4D97-AF65-F5344CB8AC3E}">
        <p14:creationId xmlns="" xmlns:p14="http://schemas.microsoft.com/office/powerpoint/2010/main" val="1376278020"/>
      </p:ext>
    </p:extLst>
  </p:cSld>
  <p:clrMapOvr>
    <a:masterClrMapping/>
  </p:clrMapOvr>
  <p:transition>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dirty="0" smtClean="0"/>
              <a:t>Model initialization: reproducing the observed</a:t>
            </a:r>
            <a:endParaRPr lang="en-GB" dirty="0"/>
          </a:p>
        </p:txBody>
      </p:sp>
      <p:pic>
        <p:nvPicPr>
          <p:cNvPr id="5123" name="Picture 3"/>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280489" y="980728"/>
            <a:ext cx="5091113" cy="4962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5474146" y="980728"/>
            <a:ext cx="3562350" cy="3343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ZoneTexte 14"/>
          <p:cNvSpPr txBox="1"/>
          <p:nvPr/>
        </p:nvSpPr>
        <p:spPr>
          <a:xfrm>
            <a:off x="7334557" y="4376137"/>
            <a:ext cx="1773947" cy="276999"/>
          </a:xfrm>
          <a:prstGeom prst="rect">
            <a:avLst/>
          </a:prstGeom>
          <a:noFill/>
        </p:spPr>
        <p:txBody>
          <a:bodyPr wrap="none" rtlCol="0">
            <a:spAutoFit/>
          </a:bodyPr>
          <a:lstStyle/>
          <a:p>
            <a:r>
              <a:rPr lang="nl-BE" sz="1200" dirty="0" smtClean="0">
                <a:latin typeface="+mn-lt"/>
              </a:rPr>
              <a:t>Gillet-Chaulet et al., 2012</a:t>
            </a:r>
            <a:endParaRPr lang="en-US" sz="1200" dirty="0">
              <a:latin typeface="+mn-lt"/>
            </a:endParaRPr>
          </a:p>
        </p:txBody>
      </p:sp>
      <p:sp>
        <p:nvSpPr>
          <p:cNvPr id="8" name="ZoneTexte 14"/>
          <p:cNvSpPr txBox="1"/>
          <p:nvPr/>
        </p:nvSpPr>
        <p:spPr>
          <a:xfrm>
            <a:off x="5474146" y="4653136"/>
            <a:ext cx="3497888" cy="1631216"/>
          </a:xfrm>
          <a:prstGeom prst="rect">
            <a:avLst/>
          </a:prstGeom>
          <a:noFill/>
        </p:spPr>
        <p:txBody>
          <a:bodyPr wrap="square" rtlCol="0">
            <a:spAutoFit/>
          </a:bodyPr>
          <a:lstStyle/>
          <a:p>
            <a:r>
              <a:rPr lang="en-GB" dirty="0" smtClean="0">
                <a:latin typeface="+mn-lt"/>
              </a:rPr>
              <a:t>Models incorporating necessary physics resolved at sufficiently small scale are capable of reproducing observed ice flow and recent changes (thinning)</a:t>
            </a:r>
            <a:endParaRPr lang="en-GB" dirty="0">
              <a:latin typeface="+mn-lt"/>
            </a:endParaRPr>
          </a:p>
        </p:txBody>
      </p:sp>
    </p:spTree>
    <p:extLst>
      <p:ext uri="{BB962C8B-B14F-4D97-AF65-F5344CB8AC3E}">
        <p14:creationId xmlns="" xmlns:p14="http://schemas.microsoft.com/office/powerpoint/2010/main" val="2700196705"/>
      </p:ext>
    </p:extLst>
  </p:cSld>
  <p:clrMapOvr>
    <a:masterClrMapping/>
  </p:clrMapOvr>
  <p:transition>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p:nvPr/>
        </p:nvGrpSpPr>
        <p:grpSpPr>
          <a:xfrm>
            <a:off x="1350736" y="754574"/>
            <a:ext cx="2664296" cy="2602418"/>
            <a:chOff x="324125" y="449058"/>
            <a:chExt cx="2794743" cy="2837251"/>
          </a:xfrm>
        </p:grpSpPr>
        <p:pic>
          <p:nvPicPr>
            <p:cNvPr id="6" name="Picture 5" descr="Helheim1.jpg"/>
            <p:cNvPicPr>
              <a:picLocks noChangeAspect="1"/>
            </p:cNvPicPr>
            <p:nvPr/>
          </p:nvPicPr>
          <p:blipFill>
            <a:blip r:embed="rId3" cstate="screen">
              <a:extLst>
                <a:ext uri="{28A0092B-C50C-407E-A947-70E740481C1C}">
                  <a14:useLocalDpi xmlns="" xmlns:a14="http://schemas.microsoft.com/office/drawing/2010/main" val="0"/>
                </a:ext>
              </a:extLst>
            </a:blip>
            <a:srcRect/>
            <a:stretch>
              <a:fillRect/>
            </a:stretch>
          </p:blipFill>
          <p:spPr>
            <a:xfrm>
              <a:off x="324125" y="709470"/>
              <a:ext cx="2794743" cy="2576839"/>
            </a:xfrm>
            <a:prstGeom prst="rect">
              <a:avLst/>
            </a:prstGeom>
          </p:spPr>
        </p:pic>
        <p:sp>
          <p:nvSpPr>
            <p:cNvPr id="7" name="TextBox 6"/>
            <p:cNvSpPr txBox="1"/>
            <p:nvPr/>
          </p:nvSpPr>
          <p:spPr>
            <a:xfrm>
              <a:off x="1268680" y="449058"/>
              <a:ext cx="1019318" cy="402659"/>
            </a:xfrm>
            <a:prstGeom prst="rect">
              <a:avLst/>
            </a:prstGeom>
            <a:noFill/>
          </p:spPr>
          <p:txBody>
            <a:bodyPr wrap="none" rtlCol="0">
              <a:spAutoFit/>
            </a:bodyPr>
            <a:lstStyle/>
            <a:p>
              <a:r>
                <a:rPr lang="en-US" sz="1800" dirty="0" err="1" smtClean="0">
                  <a:latin typeface="+mn-lt"/>
                </a:rPr>
                <a:t>Helheim</a:t>
              </a:r>
              <a:endParaRPr lang="en-US" sz="1800" dirty="0">
                <a:latin typeface="+mn-lt"/>
              </a:endParaRPr>
            </a:p>
          </p:txBody>
        </p:sp>
        <p:pic>
          <p:nvPicPr>
            <p:cNvPr id="8" name="Picture 7" descr="maahi2.jpg"/>
            <p:cNvPicPr>
              <a:picLocks noChangeAspect="1"/>
            </p:cNvPicPr>
            <p:nvPr/>
          </p:nvPicPr>
          <p:blipFill>
            <a:blip r:embed="rId4" cstate="screen">
              <a:extLst>
                <a:ext uri="{28A0092B-C50C-407E-A947-70E740481C1C}">
                  <a14:useLocalDpi xmlns="" xmlns:a14="http://schemas.microsoft.com/office/drawing/2010/main" val="0"/>
                </a:ext>
              </a:extLst>
            </a:blip>
            <a:stretch>
              <a:fillRect/>
            </a:stretch>
          </p:blipFill>
          <p:spPr>
            <a:xfrm>
              <a:off x="2473214" y="2114378"/>
              <a:ext cx="269155" cy="212761"/>
            </a:xfrm>
            <a:prstGeom prst="rect">
              <a:avLst/>
            </a:prstGeom>
          </p:spPr>
        </p:pic>
        <p:sp>
          <p:nvSpPr>
            <p:cNvPr id="9" name="TextBox 8"/>
            <p:cNvSpPr txBox="1"/>
            <p:nvPr/>
          </p:nvSpPr>
          <p:spPr>
            <a:xfrm>
              <a:off x="703023" y="872056"/>
              <a:ext cx="1428596" cy="307777"/>
            </a:xfrm>
            <a:prstGeom prst="rect">
              <a:avLst/>
            </a:prstGeom>
            <a:noFill/>
          </p:spPr>
          <p:txBody>
            <a:bodyPr wrap="none" rtlCol="0">
              <a:spAutoFit/>
            </a:bodyPr>
            <a:lstStyle/>
            <a:p>
              <a:r>
                <a:rPr lang="en-US" sz="1400" dirty="0" smtClean="0"/>
                <a:t>Flux: 26.3 km</a:t>
              </a:r>
              <a:r>
                <a:rPr lang="en-US" sz="1400" baseline="30000" dirty="0" smtClean="0"/>
                <a:t>3</a:t>
              </a:r>
              <a:r>
                <a:rPr lang="en-US" sz="1400" dirty="0" smtClean="0"/>
                <a:t>/</a:t>
              </a:r>
              <a:r>
                <a:rPr lang="en-US" sz="1400" dirty="0" err="1" smtClean="0"/>
                <a:t>yr</a:t>
              </a:r>
              <a:endParaRPr lang="en-US" sz="1400" dirty="0"/>
            </a:p>
          </p:txBody>
        </p:sp>
        <p:sp>
          <p:nvSpPr>
            <p:cNvPr id="10" name="TextBox 9"/>
            <p:cNvSpPr txBox="1"/>
            <p:nvPr/>
          </p:nvSpPr>
          <p:spPr>
            <a:xfrm>
              <a:off x="1457129" y="2666719"/>
              <a:ext cx="1326580" cy="461665"/>
            </a:xfrm>
            <a:prstGeom prst="rect">
              <a:avLst/>
            </a:prstGeom>
            <a:noFill/>
          </p:spPr>
          <p:txBody>
            <a:bodyPr wrap="none" rtlCol="0">
              <a:spAutoFit/>
            </a:bodyPr>
            <a:lstStyle/>
            <a:p>
              <a:r>
                <a:rPr lang="en-US" sz="1200" dirty="0" smtClean="0">
                  <a:solidFill>
                    <a:srgbClr val="FF6600"/>
                  </a:solidFill>
                </a:rPr>
                <a:t>Thickness ~ 700 m</a:t>
              </a:r>
            </a:p>
            <a:p>
              <a:r>
                <a:rPr lang="en-US" sz="1200" dirty="0" smtClean="0">
                  <a:solidFill>
                    <a:srgbClr val="FF6600"/>
                  </a:solidFill>
                </a:rPr>
                <a:t>Width= 6 km</a:t>
              </a:r>
              <a:endParaRPr lang="en-US" sz="1200" dirty="0">
                <a:solidFill>
                  <a:srgbClr val="FF6600"/>
                </a:solidFill>
              </a:endParaRPr>
            </a:p>
          </p:txBody>
        </p:sp>
      </p:grpSp>
      <p:grpSp>
        <p:nvGrpSpPr>
          <p:cNvPr id="5" name="Group 10"/>
          <p:cNvGrpSpPr/>
          <p:nvPr/>
        </p:nvGrpSpPr>
        <p:grpSpPr>
          <a:xfrm>
            <a:off x="5018708" y="3346862"/>
            <a:ext cx="2627206" cy="2746434"/>
            <a:chOff x="5897864" y="1258526"/>
            <a:chExt cx="2883220" cy="2994262"/>
          </a:xfrm>
        </p:grpSpPr>
        <p:pic>
          <p:nvPicPr>
            <p:cNvPr id="12" name="Picture 11" descr="Petermann1.jpg"/>
            <p:cNvPicPr>
              <a:picLocks noChangeAspect="1"/>
            </p:cNvPicPr>
            <p:nvPr/>
          </p:nvPicPr>
          <p:blipFill>
            <a:blip r:embed="rId5" cstate="screen">
              <a:extLst>
                <a:ext uri="{28A0092B-C50C-407E-A947-70E740481C1C}">
                  <a14:useLocalDpi xmlns="" xmlns:a14="http://schemas.microsoft.com/office/drawing/2010/main" val="0"/>
                </a:ext>
              </a:extLst>
            </a:blip>
            <a:srcRect/>
            <a:stretch>
              <a:fillRect/>
            </a:stretch>
          </p:blipFill>
          <p:spPr>
            <a:xfrm>
              <a:off x="5897864" y="1537287"/>
              <a:ext cx="2883220" cy="2715501"/>
            </a:xfrm>
            <a:prstGeom prst="rect">
              <a:avLst/>
            </a:prstGeom>
          </p:spPr>
        </p:pic>
        <p:sp>
          <p:nvSpPr>
            <p:cNvPr id="13" name="TextBox 12"/>
            <p:cNvSpPr txBox="1"/>
            <p:nvPr/>
          </p:nvSpPr>
          <p:spPr>
            <a:xfrm>
              <a:off x="6726434" y="1258526"/>
              <a:ext cx="1340518" cy="402659"/>
            </a:xfrm>
            <a:prstGeom prst="rect">
              <a:avLst/>
            </a:prstGeom>
            <a:noFill/>
          </p:spPr>
          <p:txBody>
            <a:bodyPr wrap="none" rtlCol="0">
              <a:spAutoFit/>
            </a:bodyPr>
            <a:lstStyle/>
            <a:p>
              <a:r>
                <a:rPr lang="en-US" sz="1800" dirty="0" err="1" smtClean="0">
                  <a:latin typeface="+mn-lt"/>
                </a:rPr>
                <a:t>Petermann</a:t>
              </a:r>
              <a:endParaRPr lang="en-US" sz="1800" dirty="0">
                <a:latin typeface="+mn-lt"/>
              </a:endParaRPr>
            </a:p>
          </p:txBody>
        </p:sp>
        <p:pic>
          <p:nvPicPr>
            <p:cNvPr id="14" name="Picture 13" descr="maahi1.jpg"/>
            <p:cNvPicPr>
              <a:picLocks noChangeAspect="1"/>
            </p:cNvPicPr>
            <p:nvPr/>
          </p:nvPicPr>
          <p:blipFill>
            <a:blip r:embed="rId6" cstate="screen">
              <a:extLst>
                <a:ext uri="{28A0092B-C50C-407E-A947-70E740481C1C}">
                  <a14:useLocalDpi xmlns="" xmlns:a14="http://schemas.microsoft.com/office/drawing/2010/main" val="0"/>
                </a:ext>
              </a:extLst>
            </a:blip>
            <a:stretch>
              <a:fillRect/>
            </a:stretch>
          </p:blipFill>
          <p:spPr>
            <a:xfrm>
              <a:off x="7557352" y="3179860"/>
              <a:ext cx="257535" cy="203575"/>
            </a:xfrm>
            <a:prstGeom prst="rect">
              <a:avLst/>
            </a:prstGeom>
          </p:spPr>
        </p:pic>
        <p:pic>
          <p:nvPicPr>
            <p:cNvPr id="15" name="Picture 14" descr="maahi1.jpg"/>
            <p:cNvPicPr>
              <a:picLocks noChangeAspect="1"/>
            </p:cNvPicPr>
            <p:nvPr/>
          </p:nvPicPr>
          <p:blipFill>
            <a:blip r:embed="rId7" cstate="screen">
              <a:extLst>
                <a:ext uri="{28A0092B-C50C-407E-A947-70E740481C1C}">
                  <a14:useLocalDpi xmlns="" xmlns:a14="http://schemas.microsoft.com/office/drawing/2010/main" val="0"/>
                </a:ext>
              </a:extLst>
            </a:blip>
            <a:stretch>
              <a:fillRect/>
            </a:stretch>
          </p:blipFill>
          <p:spPr>
            <a:xfrm>
              <a:off x="7758936" y="3274756"/>
              <a:ext cx="274971" cy="217357"/>
            </a:xfrm>
            <a:prstGeom prst="rect">
              <a:avLst/>
            </a:prstGeom>
          </p:spPr>
        </p:pic>
        <p:sp>
          <p:nvSpPr>
            <p:cNvPr id="16" name="TextBox 15"/>
            <p:cNvSpPr txBox="1"/>
            <p:nvPr/>
          </p:nvSpPr>
          <p:spPr>
            <a:xfrm>
              <a:off x="6240917" y="1673903"/>
              <a:ext cx="1043876" cy="307777"/>
            </a:xfrm>
            <a:prstGeom prst="rect">
              <a:avLst/>
            </a:prstGeom>
            <a:noFill/>
          </p:spPr>
          <p:txBody>
            <a:bodyPr wrap="none" rtlCol="0">
              <a:spAutoFit/>
            </a:bodyPr>
            <a:lstStyle/>
            <a:p>
              <a:r>
                <a:rPr lang="en-US" sz="1400" dirty="0" smtClean="0"/>
                <a:t>12.8 km</a:t>
              </a:r>
              <a:r>
                <a:rPr lang="en-US" sz="1400" baseline="30000" dirty="0" smtClean="0"/>
                <a:t>3</a:t>
              </a:r>
              <a:r>
                <a:rPr lang="en-US" sz="1400" dirty="0" smtClean="0"/>
                <a:t>/</a:t>
              </a:r>
              <a:r>
                <a:rPr lang="en-US" sz="1400" dirty="0" err="1" smtClean="0"/>
                <a:t>yr</a:t>
              </a:r>
              <a:endParaRPr lang="en-US" sz="1400" dirty="0"/>
            </a:p>
          </p:txBody>
        </p:sp>
        <p:sp>
          <p:nvSpPr>
            <p:cNvPr id="17" name="TextBox 16"/>
            <p:cNvSpPr txBox="1"/>
            <p:nvPr/>
          </p:nvSpPr>
          <p:spPr>
            <a:xfrm>
              <a:off x="7042534" y="3633198"/>
              <a:ext cx="1248584" cy="461665"/>
            </a:xfrm>
            <a:prstGeom prst="rect">
              <a:avLst/>
            </a:prstGeom>
            <a:noFill/>
          </p:spPr>
          <p:txBody>
            <a:bodyPr wrap="none" rtlCol="0">
              <a:spAutoFit/>
            </a:bodyPr>
            <a:lstStyle/>
            <a:p>
              <a:r>
                <a:rPr lang="en-US" sz="1200" dirty="0" smtClean="0">
                  <a:solidFill>
                    <a:srgbClr val="FF6600"/>
                  </a:solidFill>
                </a:rPr>
                <a:t>Thickness ~ 30 m</a:t>
              </a:r>
            </a:p>
            <a:p>
              <a:r>
                <a:rPr lang="en-US" sz="1200" dirty="0" smtClean="0">
                  <a:solidFill>
                    <a:srgbClr val="FF6600"/>
                  </a:solidFill>
                </a:rPr>
                <a:t>Width= 20 km</a:t>
              </a:r>
              <a:endParaRPr lang="en-US" sz="1200" dirty="0">
                <a:solidFill>
                  <a:srgbClr val="FF6600"/>
                </a:solidFill>
              </a:endParaRPr>
            </a:p>
          </p:txBody>
        </p:sp>
      </p:grpSp>
      <p:grpSp>
        <p:nvGrpSpPr>
          <p:cNvPr id="11" name="Group 17"/>
          <p:cNvGrpSpPr/>
          <p:nvPr/>
        </p:nvGrpSpPr>
        <p:grpSpPr>
          <a:xfrm>
            <a:off x="1365982" y="3356991"/>
            <a:ext cx="2613427" cy="2844809"/>
            <a:chOff x="-1722629" y="3365559"/>
            <a:chExt cx="2754730" cy="3101515"/>
          </a:xfrm>
        </p:grpSpPr>
        <p:pic>
          <p:nvPicPr>
            <p:cNvPr id="19" name="Picture 18" descr="Jakobs pre-retreat1.jpg"/>
            <p:cNvPicPr>
              <a:picLocks/>
            </p:cNvPicPr>
            <p:nvPr/>
          </p:nvPicPr>
          <p:blipFill>
            <a:blip r:embed="rId8" cstate="screen">
              <a:extLst>
                <a:ext uri="{28A0092B-C50C-407E-A947-70E740481C1C}">
                  <a14:useLocalDpi xmlns="" xmlns:a14="http://schemas.microsoft.com/office/drawing/2010/main" val="0"/>
                </a:ext>
              </a:extLst>
            </a:blip>
            <a:stretch>
              <a:fillRect/>
            </a:stretch>
          </p:blipFill>
          <p:spPr>
            <a:xfrm>
              <a:off x="-1722629" y="3618836"/>
              <a:ext cx="2754730" cy="2668968"/>
            </a:xfrm>
            <a:prstGeom prst="rect">
              <a:avLst/>
            </a:prstGeom>
          </p:spPr>
        </p:pic>
        <p:sp>
          <p:nvSpPr>
            <p:cNvPr id="20" name="TextBox 19"/>
            <p:cNvSpPr txBox="1"/>
            <p:nvPr/>
          </p:nvSpPr>
          <p:spPr>
            <a:xfrm>
              <a:off x="-999814" y="3365559"/>
              <a:ext cx="1320042" cy="402659"/>
            </a:xfrm>
            <a:prstGeom prst="rect">
              <a:avLst/>
            </a:prstGeom>
            <a:noFill/>
          </p:spPr>
          <p:txBody>
            <a:bodyPr wrap="none" rtlCol="0">
              <a:spAutoFit/>
            </a:bodyPr>
            <a:lstStyle/>
            <a:p>
              <a:r>
                <a:rPr lang="en-US" sz="1800" dirty="0" err="1" smtClean="0">
                  <a:latin typeface="+mn-lt"/>
                </a:rPr>
                <a:t>Jakobshavn</a:t>
              </a:r>
              <a:endParaRPr lang="en-US" sz="1800" dirty="0">
                <a:latin typeface="+mn-lt"/>
              </a:endParaRPr>
            </a:p>
          </p:txBody>
        </p:sp>
        <p:pic>
          <p:nvPicPr>
            <p:cNvPr id="21" name="Picture 20" descr="maahi1.jpg"/>
            <p:cNvPicPr>
              <a:picLocks noChangeAspect="1"/>
            </p:cNvPicPr>
            <p:nvPr/>
          </p:nvPicPr>
          <p:blipFill>
            <a:blip r:embed="rId9" cstate="screen">
              <a:extLst>
                <a:ext uri="{28A0092B-C50C-407E-A947-70E740481C1C}">
                  <a14:useLocalDpi xmlns="" xmlns:a14="http://schemas.microsoft.com/office/drawing/2010/main" val="0"/>
                </a:ext>
              </a:extLst>
            </a:blip>
            <a:stretch>
              <a:fillRect/>
            </a:stretch>
          </p:blipFill>
          <p:spPr>
            <a:xfrm>
              <a:off x="406513" y="5457010"/>
              <a:ext cx="260224" cy="205700"/>
            </a:xfrm>
            <a:prstGeom prst="rect">
              <a:avLst/>
            </a:prstGeom>
          </p:spPr>
        </p:pic>
        <p:sp>
          <p:nvSpPr>
            <p:cNvPr id="22" name="TextBox 21"/>
            <p:cNvSpPr txBox="1"/>
            <p:nvPr/>
          </p:nvSpPr>
          <p:spPr>
            <a:xfrm>
              <a:off x="-1406967" y="3704478"/>
              <a:ext cx="1043876" cy="307777"/>
            </a:xfrm>
            <a:prstGeom prst="rect">
              <a:avLst/>
            </a:prstGeom>
            <a:noFill/>
          </p:spPr>
          <p:txBody>
            <a:bodyPr wrap="none" rtlCol="0">
              <a:spAutoFit/>
            </a:bodyPr>
            <a:lstStyle/>
            <a:p>
              <a:r>
                <a:rPr lang="en-US" sz="1400" dirty="0" smtClean="0"/>
                <a:t>23.6 km</a:t>
              </a:r>
              <a:r>
                <a:rPr lang="en-US" sz="1400" baseline="30000" dirty="0" smtClean="0"/>
                <a:t>3</a:t>
              </a:r>
              <a:r>
                <a:rPr lang="en-US" sz="1400" dirty="0" smtClean="0"/>
                <a:t>/</a:t>
              </a:r>
              <a:r>
                <a:rPr lang="en-US" sz="1400" dirty="0" err="1" smtClean="0"/>
                <a:t>yr</a:t>
              </a:r>
              <a:endParaRPr lang="en-US" sz="1400" dirty="0"/>
            </a:p>
          </p:txBody>
        </p:sp>
        <p:sp>
          <p:nvSpPr>
            <p:cNvPr id="23" name="TextBox 22"/>
            <p:cNvSpPr txBox="1"/>
            <p:nvPr/>
          </p:nvSpPr>
          <p:spPr>
            <a:xfrm>
              <a:off x="-1072507" y="6251630"/>
              <a:ext cx="1400243" cy="215444"/>
            </a:xfrm>
            <a:prstGeom prst="rect">
              <a:avLst/>
            </a:prstGeom>
            <a:noFill/>
          </p:spPr>
          <p:txBody>
            <a:bodyPr wrap="none" rtlCol="0">
              <a:spAutoFit/>
            </a:bodyPr>
            <a:lstStyle/>
            <a:p>
              <a:r>
                <a:rPr lang="en-US" sz="800" dirty="0" smtClean="0"/>
                <a:t>Distance from ice divide (km)</a:t>
              </a:r>
              <a:endParaRPr lang="en-US" sz="800" dirty="0"/>
            </a:p>
          </p:txBody>
        </p:sp>
        <p:sp>
          <p:nvSpPr>
            <p:cNvPr id="24" name="Rectangle 23"/>
            <p:cNvSpPr/>
            <p:nvPr/>
          </p:nvSpPr>
          <p:spPr>
            <a:xfrm>
              <a:off x="-1406967" y="3700360"/>
              <a:ext cx="2275200" cy="2368800"/>
            </a:xfrm>
            <a:prstGeom prst="rect">
              <a:avLst/>
            </a:prstGeom>
            <a:noFill/>
            <a:ln w="3175" cmpd="sng">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560536" y="5676915"/>
              <a:ext cx="1326581" cy="461665"/>
            </a:xfrm>
            <a:prstGeom prst="rect">
              <a:avLst/>
            </a:prstGeom>
            <a:noFill/>
          </p:spPr>
          <p:txBody>
            <a:bodyPr wrap="none" rtlCol="0">
              <a:spAutoFit/>
            </a:bodyPr>
            <a:lstStyle/>
            <a:p>
              <a:r>
                <a:rPr lang="en-US" sz="1200" dirty="0" smtClean="0">
                  <a:solidFill>
                    <a:srgbClr val="FF6600"/>
                  </a:solidFill>
                </a:rPr>
                <a:t>Thickness ~ 650 m</a:t>
              </a:r>
            </a:p>
            <a:p>
              <a:r>
                <a:rPr lang="en-US" sz="1200" dirty="0" smtClean="0">
                  <a:solidFill>
                    <a:srgbClr val="FF6600"/>
                  </a:solidFill>
                </a:rPr>
                <a:t>Width= 10 km</a:t>
              </a:r>
              <a:endParaRPr lang="en-US" sz="1200" dirty="0">
                <a:solidFill>
                  <a:srgbClr val="FF6600"/>
                </a:solidFill>
              </a:endParaRPr>
            </a:p>
          </p:txBody>
        </p:sp>
      </p:grpSp>
      <p:pic>
        <p:nvPicPr>
          <p:cNvPr id="26" name="Picture 25" descr="Kan_geom.pdf"/>
          <p:cNvPicPr>
            <a:picLocks noChangeAspect="1"/>
          </p:cNvPicPr>
          <p:nvPr/>
        </p:nvPicPr>
        <p:blipFill>
          <a:blip r:embed="rId10" cstate="screen">
            <a:extLst>
              <a:ext uri="{28A0092B-C50C-407E-A947-70E740481C1C}">
                <a14:useLocalDpi xmlns="" xmlns:a14="http://schemas.microsoft.com/office/drawing/2010/main" val="0"/>
              </a:ext>
            </a:extLst>
          </a:blip>
          <a:stretch>
            <a:fillRect/>
          </a:stretch>
        </p:blipFill>
        <p:spPr>
          <a:xfrm>
            <a:off x="4885566" y="936340"/>
            <a:ext cx="2679576" cy="2426335"/>
          </a:xfrm>
          <a:prstGeom prst="rect">
            <a:avLst/>
          </a:prstGeom>
        </p:spPr>
      </p:pic>
      <p:sp>
        <p:nvSpPr>
          <p:cNvPr id="27" name="TextBox 26"/>
          <p:cNvSpPr txBox="1"/>
          <p:nvPr/>
        </p:nvSpPr>
        <p:spPr>
          <a:xfrm>
            <a:off x="5413666" y="764704"/>
            <a:ext cx="1772345" cy="369332"/>
          </a:xfrm>
          <a:prstGeom prst="rect">
            <a:avLst/>
          </a:prstGeom>
          <a:noFill/>
        </p:spPr>
        <p:txBody>
          <a:bodyPr wrap="none" rtlCol="0">
            <a:spAutoFit/>
          </a:bodyPr>
          <a:lstStyle/>
          <a:p>
            <a:r>
              <a:rPr lang="en-US" sz="1800" dirty="0" err="1" smtClean="0">
                <a:latin typeface="+mn-lt"/>
              </a:rPr>
              <a:t>Kangerdlugssuaq</a:t>
            </a:r>
            <a:endParaRPr lang="en-US" sz="1800" dirty="0">
              <a:latin typeface="+mn-lt"/>
            </a:endParaRPr>
          </a:p>
        </p:txBody>
      </p:sp>
      <p:sp>
        <p:nvSpPr>
          <p:cNvPr id="28" name="TextBox 27"/>
          <p:cNvSpPr txBox="1"/>
          <p:nvPr/>
        </p:nvSpPr>
        <p:spPr>
          <a:xfrm>
            <a:off x="5472292" y="1141196"/>
            <a:ext cx="1301745" cy="282303"/>
          </a:xfrm>
          <a:prstGeom prst="rect">
            <a:avLst/>
          </a:prstGeom>
          <a:noFill/>
        </p:spPr>
        <p:txBody>
          <a:bodyPr wrap="none" rtlCol="0">
            <a:spAutoFit/>
          </a:bodyPr>
          <a:lstStyle/>
          <a:p>
            <a:r>
              <a:rPr lang="en-US" sz="1400" dirty="0" smtClean="0"/>
              <a:t>Flux: 27.8 km</a:t>
            </a:r>
            <a:r>
              <a:rPr lang="en-US" sz="1400" baseline="30000" dirty="0" smtClean="0"/>
              <a:t>3</a:t>
            </a:r>
            <a:r>
              <a:rPr lang="en-US" sz="1400" dirty="0" smtClean="0"/>
              <a:t>/</a:t>
            </a:r>
            <a:r>
              <a:rPr lang="en-US" sz="1400" dirty="0" err="1" smtClean="0"/>
              <a:t>yr</a:t>
            </a:r>
            <a:endParaRPr lang="en-US" sz="1400" dirty="0"/>
          </a:p>
        </p:txBody>
      </p:sp>
      <p:sp>
        <p:nvSpPr>
          <p:cNvPr id="29" name="TextBox 28"/>
          <p:cNvSpPr txBox="1"/>
          <p:nvPr/>
        </p:nvSpPr>
        <p:spPr>
          <a:xfrm>
            <a:off x="5998608" y="2708920"/>
            <a:ext cx="1208787" cy="423454"/>
          </a:xfrm>
          <a:prstGeom prst="rect">
            <a:avLst/>
          </a:prstGeom>
          <a:noFill/>
        </p:spPr>
        <p:txBody>
          <a:bodyPr wrap="none" rtlCol="0">
            <a:spAutoFit/>
          </a:bodyPr>
          <a:lstStyle/>
          <a:p>
            <a:r>
              <a:rPr lang="en-US" sz="1200" dirty="0" smtClean="0">
                <a:solidFill>
                  <a:srgbClr val="FF6600"/>
                </a:solidFill>
              </a:rPr>
              <a:t>Thickness ~ 850 m</a:t>
            </a:r>
          </a:p>
          <a:p>
            <a:r>
              <a:rPr lang="en-US" sz="1200" dirty="0" smtClean="0">
                <a:solidFill>
                  <a:srgbClr val="FF6600"/>
                </a:solidFill>
              </a:rPr>
              <a:t>Width= 6 km</a:t>
            </a:r>
            <a:endParaRPr lang="en-US" sz="1200" dirty="0">
              <a:solidFill>
                <a:srgbClr val="FF6600"/>
              </a:solidFill>
            </a:endParaRPr>
          </a:p>
        </p:txBody>
      </p:sp>
      <p:sp>
        <p:nvSpPr>
          <p:cNvPr id="34" name="TextBox 33"/>
          <p:cNvSpPr txBox="1"/>
          <p:nvPr/>
        </p:nvSpPr>
        <p:spPr>
          <a:xfrm>
            <a:off x="4644008" y="1500897"/>
            <a:ext cx="346249" cy="1208023"/>
          </a:xfrm>
          <a:prstGeom prst="rect">
            <a:avLst/>
          </a:prstGeom>
          <a:noFill/>
        </p:spPr>
        <p:txBody>
          <a:bodyPr vert="vert270" wrap="none" rtlCol="0">
            <a:spAutoFit/>
          </a:bodyPr>
          <a:lstStyle/>
          <a:p>
            <a:r>
              <a:rPr lang="en-US" sz="1050" dirty="0" smtClean="0"/>
              <a:t>Elevation (m </a:t>
            </a:r>
            <a:r>
              <a:rPr lang="en-US" sz="1050" dirty="0" err="1" smtClean="0"/>
              <a:t>a.s.l</a:t>
            </a:r>
            <a:r>
              <a:rPr lang="en-US" sz="1050" dirty="0" smtClean="0"/>
              <a:t>.)</a:t>
            </a:r>
            <a:endParaRPr lang="en-US" sz="1050" dirty="0"/>
          </a:p>
        </p:txBody>
      </p:sp>
      <p:sp>
        <p:nvSpPr>
          <p:cNvPr id="35" name="TextBox 34"/>
          <p:cNvSpPr txBox="1"/>
          <p:nvPr/>
        </p:nvSpPr>
        <p:spPr>
          <a:xfrm>
            <a:off x="3967837" y="1556792"/>
            <a:ext cx="353943" cy="975588"/>
          </a:xfrm>
          <a:prstGeom prst="rect">
            <a:avLst/>
          </a:prstGeom>
          <a:solidFill>
            <a:srgbClr val="FFFFFF"/>
          </a:solidFill>
        </p:spPr>
        <p:txBody>
          <a:bodyPr vert="vert270" wrap="none" rtlCol="0">
            <a:spAutoFit/>
          </a:bodyPr>
          <a:lstStyle/>
          <a:p>
            <a:r>
              <a:rPr lang="en-US" sz="1100" dirty="0" smtClean="0">
                <a:solidFill>
                  <a:schemeClr val="tx1"/>
                </a:solidFill>
              </a:rPr>
              <a:t>Speed (km/yr)</a:t>
            </a:r>
            <a:endParaRPr lang="en-US" sz="1100" dirty="0">
              <a:solidFill>
                <a:schemeClr val="tx1"/>
              </a:solidFill>
            </a:endParaRPr>
          </a:p>
        </p:txBody>
      </p:sp>
      <p:sp>
        <p:nvSpPr>
          <p:cNvPr id="36" name="TextBox 35"/>
          <p:cNvSpPr txBox="1"/>
          <p:nvPr/>
        </p:nvSpPr>
        <p:spPr>
          <a:xfrm>
            <a:off x="7524328" y="4253612"/>
            <a:ext cx="353943" cy="975588"/>
          </a:xfrm>
          <a:prstGeom prst="rect">
            <a:avLst/>
          </a:prstGeom>
          <a:solidFill>
            <a:srgbClr val="FFFFFF"/>
          </a:solidFill>
        </p:spPr>
        <p:txBody>
          <a:bodyPr vert="vert270" wrap="none" rtlCol="0">
            <a:spAutoFit/>
          </a:bodyPr>
          <a:lstStyle/>
          <a:p>
            <a:r>
              <a:rPr lang="en-US" sz="1100" dirty="0" smtClean="0">
                <a:solidFill>
                  <a:schemeClr val="accent6">
                    <a:lumMod val="75000"/>
                  </a:schemeClr>
                </a:solidFill>
              </a:rPr>
              <a:t>Speed (km/yr)</a:t>
            </a:r>
            <a:endParaRPr lang="en-US" sz="1100" dirty="0">
              <a:solidFill>
                <a:schemeClr val="accent6">
                  <a:lumMod val="75000"/>
                </a:schemeClr>
              </a:solidFill>
            </a:endParaRPr>
          </a:p>
        </p:txBody>
      </p:sp>
      <p:sp>
        <p:nvSpPr>
          <p:cNvPr id="37" name="TextBox 36"/>
          <p:cNvSpPr txBox="1"/>
          <p:nvPr/>
        </p:nvSpPr>
        <p:spPr>
          <a:xfrm>
            <a:off x="7530425" y="1556792"/>
            <a:ext cx="353943" cy="975588"/>
          </a:xfrm>
          <a:prstGeom prst="rect">
            <a:avLst/>
          </a:prstGeom>
          <a:solidFill>
            <a:srgbClr val="FFFFFF"/>
          </a:solidFill>
        </p:spPr>
        <p:txBody>
          <a:bodyPr vert="vert270" wrap="none" rtlCol="0">
            <a:spAutoFit/>
          </a:bodyPr>
          <a:lstStyle/>
          <a:p>
            <a:r>
              <a:rPr lang="en-US" sz="1100" dirty="0" smtClean="0">
                <a:solidFill>
                  <a:schemeClr val="accent6">
                    <a:lumMod val="75000"/>
                  </a:schemeClr>
                </a:solidFill>
              </a:rPr>
              <a:t>Speed (</a:t>
            </a:r>
            <a:r>
              <a:rPr lang="en-US" sz="1100" dirty="0" smtClean="0">
                <a:solidFill>
                  <a:schemeClr val="tx1"/>
                </a:solidFill>
              </a:rPr>
              <a:t>km/yr</a:t>
            </a:r>
            <a:r>
              <a:rPr lang="en-US" sz="1100" dirty="0" smtClean="0">
                <a:solidFill>
                  <a:schemeClr val="accent6">
                    <a:lumMod val="75000"/>
                  </a:schemeClr>
                </a:solidFill>
              </a:rPr>
              <a:t>)</a:t>
            </a:r>
            <a:endParaRPr lang="en-US" sz="1100" dirty="0">
              <a:solidFill>
                <a:schemeClr val="accent6">
                  <a:lumMod val="75000"/>
                </a:schemeClr>
              </a:solidFill>
            </a:endParaRPr>
          </a:p>
        </p:txBody>
      </p:sp>
      <p:sp>
        <p:nvSpPr>
          <p:cNvPr id="38" name="TextBox 37"/>
          <p:cNvSpPr txBox="1"/>
          <p:nvPr/>
        </p:nvSpPr>
        <p:spPr>
          <a:xfrm>
            <a:off x="3982614" y="4221088"/>
            <a:ext cx="353943" cy="975588"/>
          </a:xfrm>
          <a:prstGeom prst="rect">
            <a:avLst/>
          </a:prstGeom>
          <a:solidFill>
            <a:srgbClr val="FFFFFF"/>
          </a:solidFill>
        </p:spPr>
        <p:txBody>
          <a:bodyPr vert="vert270" wrap="none" rtlCol="0">
            <a:spAutoFit/>
          </a:bodyPr>
          <a:lstStyle/>
          <a:p>
            <a:r>
              <a:rPr lang="en-US" sz="1100" dirty="0" smtClean="0">
                <a:solidFill>
                  <a:schemeClr val="tx1"/>
                </a:solidFill>
              </a:rPr>
              <a:t>Speed (km/yr)</a:t>
            </a:r>
            <a:endParaRPr lang="en-US" sz="1100" dirty="0">
              <a:solidFill>
                <a:schemeClr val="tx1"/>
              </a:solidFill>
            </a:endParaRPr>
          </a:p>
        </p:txBody>
      </p:sp>
      <p:sp>
        <p:nvSpPr>
          <p:cNvPr id="39" name="Title 38"/>
          <p:cNvSpPr>
            <a:spLocks noGrp="1"/>
          </p:cNvSpPr>
          <p:nvPr>
            <p:ph type="title"/>
          </p:nvPr>
        </p:nvSpPr>
        <p:spPr>
          <a:xfrm>
            <a:off x="251520" y="188640"/>
            <a:ext cx="8640960" cy="706090"/>
          </a:xfrm>
        </p:spPr>
        <p:txBody>
          <a:bodyPr>
            <a:normAutofit fontScale="90000"/>
          </a:bodyPr>
          <a:lstStyle/>
          <a:p>
            <a:r>
              <a:rPr lang="en-US" sz="3200" dirty="0" smtClean="0"/>
              <a:t>Glacier geometry and velocity pre 1996-2000 changes </a:t>
            </a:r>
            <a:endParaRPr lang="en-GB" sz="3200" dirty="0" smtClean="0"/>
          </a:p>
        </p:txBody>
      </p:sp>
      <p:sp>
        <p:nvSpPr>
          <p:cNvPr id="40" name="TextBox 39"/>
          <p:cNvSpPr txBox="1"/>
          <p:nvPr/>
        </p:nvSpPr>
        <p:spPr>
          <a:xfrm>
            <a:off x="5652120" y="6021288"/>
            <a:ext cx="1328418" cy="197612"/>
          </a:xfrm>
          <a:prstGeom prst="rect">
            <a:avLst/>
          </a:prstGeom>
          <a:noFill/>
        </p:spPr>
        <p:txBody>
          <a:bodyPr wrap="none" rtlCol="0">
            <a:spAutoFit/>
          </a:bodyPr>
          <a:lstStyle/>
          <a:p>
            <a:r>
              <a:rPr lang="en-US" sz="800" dirty="0" smtClean="0"/>
              <a:t>Distance from ice divide (km)</a:t>
            </a:r>
            <a:endParaRPr lang="en-US" sz="800" dirty="0"/>
          </a:p>
        </p:txBody>
      </p:sp>
      <p:sp>
        <p:nvSpPr>
          <p:cNvPr id="45" name="TextBox 44"/>
          <p:cNvSpPr txBox="1"/>
          <p:nvPr/>
        </p:nvSpPr>
        <p:spPr>
          <a:xfrm>
            <a:off x="971600" y="1484784"/>
            <a:ext cx="346249" cy="1208023"/>
          </a:xfrm>
          <a:prstGeom prst="rect">
            <a:avLst/>
          </a:prstGeom>
          <a:noFill/>
        </p:spPr>
        <p:txBody>
          <a:bodyPr vert="vert270" wrap="none" rtlCol="0">
            <a:spAutoFit/>
          </a:bodyPr>
          <a:lstStyle/>
          <a:p>
            <a:r>
              <a:rPr lang="en-US" sz="1050" dirty="0" smtClean="0"/>
              <a:t>Elevation (m </a:t>
            </a:r>
            <a:r>
              <a:rPr lang="en-US" sz="1050" dirty="0" err="1" smtClean="0"/>
              <a:t>a.s.l</a:t>
            </a:r>
            <a:r>
              <a:rPr lang="en-US" sz="1050" dirty="0" smtClean="0"/>
              <a:t>.)</a:t>
            </a:r>
            <a:endParaRPr lang="en-US" sz="1050" dirty="0"/>
          </a:p>
        </p:txBody>
      </p:sp>
      <p:sp>
        <p:nvSpPr>
          <p:cNvPr id="46" name="TextBox 45"/>
          <p:cNvSpPr txBox="1"/>
          <p:nvPr/>
        </p:nvSpPr>
        <p:spPr>
          <a:xfrm>
            <a:off x="971600" y="4149080"/>
            <a:ext cx="346249" cy="1208023"/>
          </a:xfrm>
          <a:prstGeom prst="rect">
            <a:avLst/>
          </a:prstGeom>
          <a:noFill/>
        </p:spPr>
        <p:txBody>
          <a:bodyPr vert="vert270" wrap="none" rtlCol="0">
            <a:spAutoFit/>
          </a:bodyPr>
          <a:lstStyle/>
          <a:p>
            <a:r>
              <a:rPr lang="en-US" sz="1050" dirty="0" smtClean="0"/>
              <a:t>Elevation (m </a:t>
            </a:r>
            <a:r>
              <a:rPr lang="en-US" sz="1050" dirty="0" err="1" smtClean="0"/>
              <a:t>a.s.l</a:t>
            </a:r>
            <a:r>
              <a:rPr lang="en-US" sz="1050" dirty="0" smtClean="0"/>
              <a:t>.)</a:t>
            </a:r>
            <a:endParaRPr lang="en-US" sz="1050" dirty="0"/>
          </a:p>
        </p:txBody>
      </p:sp>
      <p:sp>
        <p:nvSpPr>
          <p:cNvPr id="47" name="TextBox 46"/>
          <p:cNvSpPr txBox="1"/>
          <p:nvPr/>
        </p:nvSpPr>
        <p:spPr>
          <a:xfrm>
            <a:off x="4644008" y="4149080"/>
            <a:ext cx="346249" cy="1208023"/>
          </a:xfrm>
          <a:prstGeom prst="rect">
            <a:avLst/>
          </a:prstGeom>
          <a:noFill/>
        </p:spPr>
        <p:txBody>
          <a:bodyPr vert="vert270" wrap="none" rtlCol="0">
            <a:spAutoFit/>
          </a:bodyPr>
          <a:lstStyle/>
          <a:p>
            <a:r>
              <a:rPr lang="en-US" sz="1050" dirty="0" smtClean="0"/>
              <a:t>Elevation (m </a:t>
            </a:r>
            <a:r>
              <a:rPr lang="en-US" sz="1050" dirty="0" err="1" smtClean="0"/>
              <a:t>a.s.l</a:t>
            </a:r>
            <a:r>
              <a:rPr lang="en-US" sz="1050" dirty="0" smtClean="0"/>
              <a:t>.)</a:t>
            </a:r>
            <a:endParaRPr lang="en-US" sz="1050" dirty="0"/>
          </a:p>
        </p:txBody>
      </p:sp>
    </p:spTree>
    <p:extLst>
      <p:ext uri="{BB962C8B-B14F-4D97-AF65-F5344CB8AC3E}">
        <p14:creationId xmlns="" xmlns:p14="http://schemas.microsoft.com/office/powerpoint/2010/main" val="3183790846"/>
      </p:ext>
    </p:extLst>
  </p:cSld>
  <p:clrMapOvr>
    <a:masterClrMapping/>
  </p:clrMapOvr>
  <p:transition>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7" y="1124744"/>
            <a:ext cx="3312368" cy="4968552"/>
          </a:xfrm>
        </p:spPr>
        <p:txBody>
          <a:bodyPr>
            <a:normAutofit fontScale="92500"/>
          </a:bodyPr>
          <a:lstStyle/>
          <a:p>
            <a:r>
              <a:rPr lang="en-GB" dirty="0" smtClean="0"/>
              <a:t>When a glacier comes into contact with the ocean, melting leads to:</a:t>
            </a:r>
          </a:p>
          <a:p>
            <a:pPr lvl="1"/>
            <a:r>
              <a:rPr lang="en-GB" dirty="0" smtClean="0"/>
              <a:t>thinning of ice shelf</a:t>
            </a:r>
          </a:p>
          <a:p>
            <a:pPr lvl="1"/>
            <a:r>
              <a:rPr lang="en-GB" dirty="0" smtClean="0"/>
              <a:t>loss of pinning  (buttressing)</a:t>
            </a:r>
          </a:p>
          <a:p>
            <a:pPr lvl="1"/>
            <a:r>
              <a:rPr lang="en-GB" dirty="0" smtClean="0"/>
              <a:t>ice flow acceleration</a:t>
            </a:r>
          </a:p>
          <a:p>
            <a:pPr lvl="1"/>
            <a:r>
              <a:rPr lang="en-GB" dirty="0"/>
              <a:t>i</a:t>
            </a:r>
            <a:r>
              <a:rPr lang="en-GB" dirty="0" smtClean="0"/>
              <a:t>ncreased calving</a:t>
            </a:r>
          </a:p>
          <a:p>
            <a:pPr lvl="1"/>
            <a:r>
              <a:rPr lang="en-GB" dirty="0"/>
              <a:t>r</a:t>
            </a:r>
            <a:r>
              <a:rPr lang="en-GB" dirty="0" smtClean="0"/>
              <a:t>etreat of grounding line</a:t>
            </a:r>
          </a:p>
          <a:p>
            <a:pPr lvl="1"/>
            <a:r>
              <a:rPr lang="en-GB" dirty="0"/>
              <a:t>i</a:t>
            </a:r>
            <a:r>
              <a:rPr lang="en-GB" dirty="0" smtClean="0"/>
              <a:t>ce flow acceleration</a:t>
            </a:r>
          </a:p>
          <a:p>
            <a:pPr lvl="1"/>
            <a:r>
              <a:rPr lang="en-GB" dirty="0"/>
              <a:t>i</a:t>
            </a:r>
            <a:r>
              <a:rPr lang="en-GB" dirty="0" smtClean="0"/>
              <a:t>ncreased calving</a:t>
            </a:r>
          </a:p>
          <a:p>
            <a:pPr lvl="1"/>
            <a:r>
              <a:rPr lang="en-GB" dirty="0" smtClean="0"/>
              <a:t>…</a:t>
            </a:r>
          </a:p>
          <a:p>
            <a:pPr lvl="1"/>
            <a:r>
              <a:rPr lang="en-GB" dirty="0" smtClean="0"/>
              <a:t>sea-level rise</a:t>
            </a:r>
          </a:p>
        </p:txBody>
      </p:sp>
      <p:sp>
        <p:nvSpPr>
          <p:cNvPr id="3" name="Title 2"/>
          <p:cNvSpPr>
            <a:spLocks noGrp="1"/>
          </p:cNvSpPr>
          <p:nvPr>
            <p:ph type="title"/>
          </p:nvPr>
        </p:nvSpPr>
        <p:spPr/>
        <p:txBody>
          <a:bodyPr/>
          <a:lstStyle/>
          <a:p>
            <a:r>
              <a:rPr lang="en-GB" dirty="0" smtClean="0"/>
              <a:t>Melting, calving, grounding line retreat</a:t>
            </a:r>
            <a:endParaRPr lang="en-GB" dirty="0"/>
          </a:p>
        </p:txBody>
      </p:sp>
      <p:pic>
        <p:nvPicPr>
          <p:cNvPr id="4" name="Picture 2" descr="http://hays.outcrop.org/images/glaciers/press4e/figure-16-09.jpg"/>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3642078" y="1412776"/>
            <a:ext cx="5322410" cy="380288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30347717"/>
      </p:ext>
    </p:extLst>
  </p:cSld>
  <p:clrMapOvr>
    <a:masterClrMapping/>
  </p:clrMapOvr>
  <p:transition>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Modelling ice-ocean interaction (calving)</a:t>
            </a:r>
            <a:endParaRPr lang="en-GB" dirty="0"/>
          </a:p>
        </p:txBody>
      </p:sp>
      <p:sp>
        <p:nvSpPr>
          <p:cNvPr id="4" name="Content Placeholder 2"/>
          <p:cNvSpPr>
            <a:spLocks noGrp="1"/>
          </p:cNvSpPr>
          <p:nvPr>
            <p:ph idx="1"/>
          </p:nvPr>
        </p:nvSpPr>
        <p:spPr>
          <a:xfrm>
            <a:off x="457200" y="1098596"/>
            <a:ext cx="4038600" cy="1898356"/>
          </a:xfrm>
        </p:spPr>
        <p:txBody>
          <a:bodyPr>
            <a:normAutofit fontScale="92500" lnSpcReduction="10000"/>
          </a:bodyPr>
          <a:lstStyle/>
          <a:p>
            <a:pPr>
              <a:buNone/>
            </a:pPr>
            <a:r>
              <a:rPr lang="en-US" b="1" dirty="0" smtClean="0"/>
              <a:t>Numerical flow-line model forced by</a:t>
            </a:r>
            <a:endParaRPr lang="en-US" dirty="0" smtClean="0"/>
          </a:p>
          <a:p>
            <a:r>
              <a:rPr lang="en-US" dirty="0" smtClean="0"/>
              <a:t>Ocean </a:t>
            </a:r>
            <a:r>
              <a:rPr lang="en-US" dirty="0"/>
              <a:t>surface Temperature</a:t>
            </a:r>
          </a:p>
          <a:p>
            <a:r>
              <a:rPr lang="en-US" dirty="0"/>
              <a:t>Surface runoff</a:t>
            </a:r>
          </a:p>
          <a:p>
            <a:r>
              <a:rPr lang="en-US" dirty="0"/>
              <a:t>Air </a:t>
            </a:r>
            <a:r>
              <a:rPr lang="en-US" dirty="0" smtClean="0"/>
              <a:t>temperature</a:t>
            </a:r>
          </a:p>
          <a:p>
            <a:pPr>
              <a:buNone/>
            </a:pPr>
            <a:endParaRPr lang="en-US" dirty="0" smtClean="0"/>
          </a:p>
          <a:p>
            <a:pPr>
              <a:buNone/>
            </a:pPr>
            <a:endParaRPr lang="en-US" dirty="0" smtClean="0"/>
          </a:p>
          <a:p>
            <a:pPr>
              <a:buNone/>
            </a:pPr>
            <a:endParaRPr lang="en-US" dirty="0" smtClean="0"/>
          </a:p>
          <a:p>
            <a:pPr>
              <a:buNone/>
            </a:pPr>
            <a:endParaRPr lang="en-US" dirty="0"/>
          </a:p>
          <a:p>
            <a:pPr>
              <a:buNone/>
            </a:pPr>
            <a:endParaRPr lang="en-US" dirty="0" smtClean="0"/>
          </a:p>
          <a:p>
            <a:pPr>
              <a:buNone/>
            </a:pPr>
            <a:endParaRPr lang="en-US" dirty="0" smtClean="0"/>
          </a:p>
          <a:p>
            <a:pPr>
              <a:buNone/>
            </a:pPr>
            <a:endParaRPr lang="en-US" dirty="0" smtClean="0"/>
          </a:p>
        </p:txBody>
      </p:sp>
      <p:grpSp>
        <p:nvGrpSpPr>
          <p:cNvPr id="2" name="Group 4"/>
          <p:cNvGrpSpPr/>
          <p:nvPr/>
        </p:nvGrpSpPr>
        <p:grpSpPr>
          <a:xfrm>
            <a:off x="4775199" y="908720"/>
            <a:ext cx="4405313" cy="2476867"/>
            <a:chOff x="4018380" y="679030"/>
            <a:chExt cx="5344011" cy="3658431"/>
          </a:xfrm>
        </p:grpSpPr>
        <p:pic>
          <p:nvPicPr>
            <p:cNvPr id="6" name="Picture 5" descr="flowmodel.jpg"/>
            <p:cNvPicPr>
              <a:picLocks noChangeAspect="1"/>
            </p:cNvPicPr>
            <p:nvPr/>
          </p:nvPicPr>
          <p:blipFill>
            <a:blip r:embed="rId3" cstate="screen">
              <a:extLst>
                <a:ext uri="{28A0092B-C50C-407E-A947-70E740481C1C}">
                  <a14:useLocalDpi xmlns="" xmlns:a14="http://schemas.microsoft.com/office/drawing/2010/main"/>
                </a:ext>
              </a:extLst>
            </a:blip>
            <a:stretch>
              <a:fillRect/>
            </a:stretch>
          </p:blipFill>
          <p:spPr>
            <a:xfrm>
              <a:off x="4018380" y="698500"/>
              <a:ext cx="4837468" cy="3638961"/>
            </a:xfrm>
            <a:prstGeom prst="rect">
              <a:avLst/>
            </a:prstGeom>
          </p:spPr>
        </p:pic>
        <p:grpSp>
          <p:nvGrpSpPr>
            <p:cNvPr id="5" name="Group 6"/>
            <p:cNvGrpSpPr/>
            <p:nvPr/>
          </p:nvGrpSpPr>
          <p:grpSpPr>
            <a:xfrm>
              <a:off x="4033939" y="679030"/>
              <a:ext cx="5328452" cy="2978042"/>
              <a:chOff x="4033939" y="679030"/>
              <a:chExt cx="5328452" cy="2978042"/>
            </a:xfrm>
          </p:grpSpPr>
          <p:sp>
            <p:nvSpPr>
              <p:cNvPr id="8" name="TextBox 7"/>
              <p:cNvSpPr txBox="1"/>
              <p:nvPr/>
            </p:nvSpPr>
            <p:spPr>
              <a:xfrm>
                <a:off x="7548646" y="2274410"/>
                <a:ext cx="1813745" cy="590978"/>
              </a:xfrm>
              <a:prstGeom prst="rect">
                <a:avLst/>
              </a:prstGeom>
              <a:noFill/>
            </p:spPr>
            <p:txBody>
              <a:bodyPr wrap="none" rtlCol="0">
                <a:spAutoFit/>
              </a:bodyPr>
              <a:lstStyle/>
              <a:p>
                <a:r>
                  <a:rPr lang="en-US" b="1" dirty="0" smtClean="0">
                    <a:solidFill>
                      <a:srgbClr val="008000"/>
                    </a:solidFill>
                    <a:latin typeface="+mn-lt"/>
                  </a:rPr>
                  <a:t>Lateral drag </a:t>
                </a:r>
                <a:endParaRPr lang="en-US" b="1" dirty="0">
                  <a:solidFill>
                    <a:srgbClr val="008000"/>
                  </a:solidFill>
                  <a:latin typeface="+mn-lt"/>
                </a:endParaRPr>
              </a:p>
            </p:txBody>
          </p:sp>
          <p:sp>
            <p:nvSpPr>
              <p:cNvPr id="9" name="TextBox 8"/>
              <p:cNvSpPr txBox="1"/>
              <p:nvPr/>
            </p:nvSpPr>
            <p:spPr>
              <a:xfrm>
                <a:off x="7440654" y="3066094"/>
                <a:ext cx="1549205" cy="590978"/>
              </a:xfrm>
              <a:prstGeom prst="rect">
                <a:avLst/>
              </a:prstGeom>
              <a:noFill/>
            </p:spPr>
            <p:txBody>
              <a:bodyPr wrap="none" rtlCol="0">
                <a:spAutoFit/>
              </a:bodyPr>
              <a:lstStyle/>
              <a:p>
                <a:r>
                  <a:rPr lang="en-US" b="1" dirty="0" smtClean="0">
                    <a:solidFill>
                      <a:srgbClr val="FF152A"/>
                    </a:solidFill>
                    <a:latin typeface="+mn-lt"/>
                  </a:rPr>
                  <a:t>Basal drag</a:t>
                </a:r>
                <a:endParaRPr lang="en-US" b="1" dirty="0">
                  <a:solidFill>
                    <a:srgbClr val="FF152A"/>
                  </a:solidFill>
                  <a:latin typeface="+mn-lt"/>
                </a:endParaRPr>
              </a:p>
            </p:txBody>
          </p:sp>
          <p:sp>
            <p:nvSpPr>
              <p:cNvPr id="10" name="TextBox 9"/>
              <p:cNvSpPr txBox="1"/>
              <p:nvPr/>
            </p:nvSpPr>
            <p:spPr>
              <a:xfrm>
                <a:off x="4033939" y="679030"/>
                <a:ext cx="1834385" cy="1954772"/>
              </a:xfrm>
              <a:prstGeom prst="rect">
                <a:avLst/>
              </a:prstGeom>
              <a:solidFill>
                <a:schemeClr val="bg1">
                  <a:alpha val="13000"/>
                </a:schemeClr>
              </a:solidFill>
            </p:spPr>
            <p:txBody>
              <a:bodyPr wrap="square" rtlCol="0">
                <a:spAutoFit/>
              </a:bodyPr>
              <a:lstStyle/>
              <a:p>
                <a:pPr>
                  <a:buNone/>
                </a:pPr>
                <a:r>
                  <a:rPr lang="en-US" b="1" dirty="0" smtClean="0">
                    <a:latin typeface="+mn-lt"/>
                  </a:rPr>
                  <a:t>Gradient in longitudinal stress      </a:t>
                </a:r>
              </a:p>
              <a:p>
                <a:endParaRPr lang="en-US" dirty="0">
                  <a:latin typeface="+mn-lt"/>
                </a:endParaRPr>
              </a:p>
            </p:txBody>
          </p:sp>
          <p:sp>
            <p:nvSpPr>
              <p:cNvPr id="11" name="TextBox 10"/>
              <p:cNvSpPr txBox="1"/>
              <p:nvPr/>
            </p:nvSpPr>
            <p:spPr>
              <a:xfrm>
                <a:off x="7840019" y="998106"/>
                <a:ext cx="1435020" cy="590978"/>
              </a:xfrm>
              <a:prstGeom prst="rect">
                <a:avLst/>
              </a:prstGeom>
              <a:noFill/>
            </p:spPr>
            <p:txBody>
              <a:bodyPr wrap="none" rtlCol="0">
                <a:spAutoFit/>
              </a:bodyPr>
              <a:lstStyle/>
              <a:p>
                <a:r>
                  <a:rPr lang="en-US" dirty="0" smtClean="0">
                    <a:solidFill>
                      <a:srgbClr val="3366FF"/>
                    </a:solidFill>
                    <a:latin typeface="+mn-lt"/>
                  </a:rPr>
                  <a:t>ICE FLOW</a:t>
                </a:r>
                <a:endParaRPr lang="en-US" dirty="0">
                  <a:solidFill>
                    <a:srgbClr val="3366FF"/>
                  </a:solidFill>
                  <a:latin typeface="+mn-lt"/>
                </a:endParaRPr>
              </a:p>
            </p:txBody>
          </p:sp>
        </p:grpSp>
      </p:grpSp>
      <p:sp>
        <p:nvSpPr>
          <p:cNvPr id="12" name="TextBox 11"/>
          <p:cNvSpPr txBox="1"/>
          <p:nvPr/>
        </p:nvSpPr>
        <p:spPr>
          <a:xfrm>
            <a:off x="4355976" y="3933056"/>
            <a:ext cx="4457439" cy="1754326"/>
          </a:xfrm>
          <a:prstGeom prst="rect">
            <a:avLst/>
          </a:prstGeom>
          <a:noFill/>
        </p:spPr>
        <p:txBody>
          <a:bodyPr wrap="none" rtlCol="0">
            <a:spAutoFit/>
          </a:bodyPr>
          <a:lstStyle/>
          <a:p>
            <a:pPr>
              <a:buNone/>
            </a:pPr>
            <a:endParaRPr lang="en-US" dirty="0">
              <a:latin typeface="+mn-lt"/>
            </a:endParaRPr>
          </a:p>
          <a:p>
            <a:pPr>
              <a:buNone/>
            </a:pPr>
            <a:r>
              <a:rPr lang="en-US" sz="2200" b="1" dirty="0">
                <a:latin typeface="+mn-lt"/>
              </a:rPr>
              <a:t>Boundary conditions </a:t>
            </a:r>
          </a:p>
          <a:p>
            <a:r>
              <a:rPr lang="en-US" sz="2200" dirty="0" smtClean="0">
                <a:latin typeface="+mn-lt"/>
              </a:rPr>
              <a:t>Resistance </a:t>
            </a:r>
            <a:r>
              <a:rPr lang="en-US" sz="2200" dirty="0">
                <a:latin typeface="+mn-lt"/>
              </a:rPr>
              <a:t>from </a:t>
            </a:r>
            <a:r>
              <a:rPr lang="en-US" sz="2200" dirty="0" smtClean="0">
                <a:latin typeface="+mn-lt"/>
              </a:rPr>
              <a:t>sea ice/ice </a:t>
            </a:r>
            <a:r>
              <a:rPr lang="en-US" sz="2200" dirty="0">
                <a:latin typeface="+mn-lt"/>
              </a:rPr>
              <a:t>mélange </a:t>
            </a:r>
          </a:p>
          <a:p>
            <a:r>
              <a:rPr lang="en-US" sz="2200" dirty="0">
                <a:latin typeface="+mn-lt"/>
              </a:rPr>
              <a:t>C</a:t>
            </a:r>
            <a:r>
              <a:rPr lang="en-US" sz="2200" dirty="0" smtClean="0">
                <a:latin typeface="+mn-lt"/>
              </a:rPr>
              <a:t>alving criterion   </a:t>
            </a:r>
            <a:endParaRPr lang="en-US" sz="2200" dirty="0">
              <a:latin typeface="+mn-lt"/>
            </a:endParaRPr>
          </a:p>
          <a:p>
            <a:r>
              <a:rPr lang="en-US" sz="2200" dirty="0">
                <a:latin typeface="+mn-lt"/>
              </a:rPr>
              <a:t>Submarine </a:t>
            </a:r>
            <a:r>
              <a:rPr lang="en-US" sz="2200" dirty="0" smtClean="0">
                <a:latin typeface="+mn-lt"/>
              </a:rPr>
              <a:t>melt</a:t>
            </a:r>
            <a:endParaRPr lang="en-US" sz="2200" dirty="0">
              <a:latin typeface="+mn-lt"/>
            </a:endParaRPr>
          </a:p>
        </p:txBody>
      </p:sp>
      <p:grpSp>
        <p:nvGrpSpPr>
          <p:cNvPr id="7" name="Group 12"/>
          <p:cNvGrpSpPr/>
          <p:nvPr/>
        </p:nvGrpSpPr>
        <p:grpSpPr>
          <a:xfrm>
            <a:off x="179512" y="3356992"/>
            <a:ext cx="4609482" cy="2649462"/>
            <a:chOff x="0" y="4337461"/>
            <a:chExt cx="4028902" cy="2215740"/>
          </a:xfrm>
        </p:grpSpPr>
        <p:pic>
          <p:nvPicPr>
            <p:cNvPr id="14" name="Content Placeholder 3" descr="calving model.pdf"/>
            <p:cNvPicPr>
              <a:picLocks noChangeAspect="1"/>
            </p:cNvPicPr>
            <p:nvPr/>
          </p:nvPicPr>
          <p:blipFill>
            <a:blip r:embed="rId4" cstate="screen">
              <a:extLst>
                <a:ext uri="{28A0092B-C50C-407E-A947-70E740481C1C}">
                  <a14:useLocalDpi xmlns="" xmlns:a14="http://schemas.microsoft.com/office/drawing/2010/main"/>
                </a:ext>
              </a:extLst>
            </a:blip>
            <a:srcRect l="-23784" r="-23784"/>
            <a:stretch>
              <a:fillRect/>
            </a:stretch>
          </p:blipFill>
          <p:spPr>
            <a:xfrm>
              <a:off x="0" y="4337461"/>
              <a:ext cx="4028902" cy="2215740"/>
            </a:xfrm>
            <a:prstGeom prst="rect">
              <a:avLst/>
            </a:prstGeom>
          </p:spPr>
        </p:pic>
        <p:sp>
          <p:nvSpPr>
            <p:cNvPr id="15" name="Circular Arrow 14"/>
            <p:cNvSpPr/>
            <p:nvPr/>
          </p:nvSpPr>
          <p:spPr>
            <a:xfrm rot="16200000">
              <a:off x="1955176" y="5715348"/>
              <a:ext cx="417773" cy="458377"/>
            </a:xfrm>
            <a:prstGeom prst="circularArrow">
              <a:avLst>
                <a:gd name="adj1" fmla="val 8674"/>
                <a:gd name="adj2" fmla="val 1142319"/>
                <a:gd name="adj3" fmla="val 2161506"/>
                <a:gd name="adj4" fmla="val 5796328"/>
                <a:gd name="adj5" fmla="val 22903"/>
              </a:avLst>
            </a:prstGeom>
            <a:solidFill>
              <a:srgbClr val="FF66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6" name="Circular Arrow 15"/>
            <p:cNvSpPr/>
            <p:nvPr/>
          </p:nvSpPr>
          <p:spPr>
            <a:xfrm rot="16807024">
              <a:off x="2384247" y="5595839"/>
              <a:ext cx="280201" cy="344097"/>
            </a:xfrm>
            <a:prstGeom prst="circularArrow">
              <a:avLst>
                <a:gd name="adj1" fmla="val 8674"/>
                <a:gd name="adj2" fmla="val 1142319"/>
                <a:gd name="adj3" fmla="val 2161506"/>
                <a:gd name="adj4" fmla="val 6441196"/>
                <a:gd name="adj5" fmla="val 22903"/>
              </a:avLst>
            </a:prstGeom>
            <a:solidFill>
              <a:srgbClr val="FF66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Left Arrow Callout 16"/>
            <p:cNvSpPr/>
            <p:nvPr/>
          </p:nvSpPr>
          <p:spPr>
            <a:xfrm>
              <a:off x="2995972" y="4762539"/>
              <a:ext cx="373851" cy="91438"/>
            </a:xfrm>
            <a:prstGeom prst="leftArrowCallout">
              <a:avLst>
                <a:gd name="adj1" fmla="val 25000"/>
                <a:gd name="adj2" fmla="val 25000"/>
                <a:gd name="adj3" fmla="val 25000"/>
                <a:gd name="adj4" fmla="val 709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ZoneTexte 14"/>
          <p:cNvSpPr txBox="1"/>
          <p:nvPr/>
        </p:nvSpPr>
        <p:spPr>
          <a:xfrm>
            <a:off x="2771800" y="6006454"/>
            <a:ext cx="1307409" cy="307777"/>
          </a:xfrm>
          <a:prstGeom prst="rect">
            <a:avLst/>
          </a:prstGeom>
          <a:noFill/>
        </p:spPr>
        <p:txBody>
          <a:bodyPr wrap="none" rtlCol="0">
            <a:spAutoFit/>
          </a:bodyPr>
          <a:lstStyle/>
          <a:p>
            <a:r>
              <a:rPr lang="nl-BE" sz="1400" dirty="0" smtClean="0"/>
              <a:t>Nick et al, 2012</a:t>
            </a:r>
            <a:endParaRPr lang="en-US" sz="1400" dirty="0"/>
          </a:p>
        </p:txBody>
      </p:sp>
    </p:spTree>
    <p:extLst>
      <p:ext uri="{BB962C8B-B14F-4D97-AF65-F5344CB8AC3E}">
        <p14:creationId xmlns="" xmlns:p14="http://schemas.microsoft.com/office/powerpoint/2010/main" val="85652825"/>
      </p:ext>
    </p:extLst>
  </p:cSld>
  <p:clrMapOvr>
    <a:masterClrMapping/>
  </p:clrMapOvr>
  <p:transition>
    <p:fade thruBlk="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smtClean="0"/>
              <a:t>Ice2sea predicted sea-level contribution of major Greenland glaciers</a:t>
            </a:r>
            <a:endParaRPr lang="en-GB" dirty="0"/>
          </a:p>
        </p:txBody>
      </p:sp>
      <p:pic>
        <p:nvPicPr>
          <p:cNvPr id="1026"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2123728" y="1052736"/>
            <a:ext cx="6829426" cy="4833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ZoneTexte 14"/>
          <p:cNvSpPr txBox="1"/>
          <p:nvPr/>
        </p:nvSpPr>
        <p:spPr>
          <a:xfrm>
            <a:off x="7462282" y="5857527"/>
            <a:ext cx="1502206" cy="307777"/>
          </a:xfrm>
          <a:prstGeom prst="rect">
            <a:avLst/>
          </a:prstGeom>
          <a:noFill/>
        </p:spPr>
        <p:txBody>
          <a:bodyPr wrap="none" rtlCol="0">
            <a:spAutoFit/>
          </a:bodyPr>
          <a:lstStyle/>
          <a:p>
            <a:r>
              <a:rPr lang="nl-BE" sz="1400" dirty="0" smtClean="0"/>
              <a:t>Nick et al, in prep.</a:t>
            </a:r>
            <a:endParaRPr lang="en-US" sz="1400" dirty="0"/>
          </a:p>
        </p:txBody>
      </p:sp>
      <p:pic>
        <p:nvPicPr>
          <p:cNvPr id="5" name="Picture 2"/>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79512" y="1772816"/>
            <a:ext cx="1872208" cy="33826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840907595"/>
      </p:ext>
    </p:extLst>
  </p:cSld>
  <p:clrMapOvr>
    <a:masterClrMapping/>
  </p:clrMapOvr>
  <p:transition>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651229" y="2353252"/>
            <a:ext cx="3297373" cy="3824382"/>
          </a:xfrm>
        </p:spPr>
        <p:txBody>
          <a:bodyPr>
            <a:normAutofit fontScale="92500" lnSpcReduction="20000"/>
          </a:bodyPr>
          <a:lstStyle/>
          <a:p>
            <a:r>
              <a:rPr lang="en-GB" dirty="0" smtClean="0"/>
              <a:t>What are the minimum physics requirements?</a:t>
            </a:r>
          </a:p>
          <a:p>
            <a:endParaRPr lang="en-GB" dirty="0" smtClean="0"/>
          </a:p>
          <a:p>
            <a:r>
              <a:rPr lang="en-GB" dirty="0" smtClean="0"/>
              <a:t>What spatial resolution is needed to capture essential processes?</a:t>
            </a:r>
          </a:p>
          <a:p>
            <a:pPr marL="0" indent="0">
              <a:buNone/>
            </a:pPr>
            <a:endParaRPr lang="en-GB" dirty="0"/>
          </a:p>
          <a:p>
            <a:r>
              <a:rPr lang="en-GB" dirty="0" smtClean="0"/>
              <a:t>International effort to </a:t>
            </a:r>
            <a:r>
              <a:rPr lang="en-GB" dirty="0" err="1" smtClean="0"/>
              <a:t>intercompare</a:t>
            </a:r>
            <a:r>
              <a:rPr lang="en-GB" dirty="0" smtClean="0"/>
              <a:t> models</a:t>
            </a:r>
          </a:p>
          <a:p>
            <a:endParaRPr lang="en-GB" dirty="0" smtClean="0"/>
          </a:p>
          <a:p>
            <a:r>
              <a:rPr lang="en-GB" dirty="0" smtClean="0"/>
              <a:t>Verification with theoretical models</a:t>
            </a:r>
          </a:p>
        </p:txBody>
      </p:sp>
      <p:sp>
        <p:nvSpPr>
          <p:cNvPr id="3" name="Title 2"/>
          <p:cNvSpPr>
            <a:spLocks noGrp="1"/>
          </p:cNvSpPr>
          <p:nvPr>
            <p:ph type="title"/>
          </p:nvPr>
        </p:nvSpPr>
        <p:spPr>
          <a:xfrm>
            <a:off x="251520" y="188640"/>
            <a:ext cx="5112568" cy="706090"/>
          </a:xfrm>
        </p:spPr>
        <p:txBody>
          <a:bodyPr>
            <a:normAutofit fontScale="90000"/>
          </a:bodyPr>
          <a:lstStyle/>
          <a:p>
            <a:r>
              <a:rPr lang="en-GB" dirty="0" smtClean="0"/>
              <a:t>Model </a:t>
            </a:r>
            <a:r>
              <a:rPr lang="en-GB" dirty="0" err="1" smtClean="0"/>
              <a:t>intercomparison</a:t>
            </a:r>
            <a:r>
              <a:rPr lang="en-GB" dirty="0"/>
              <a:t> </a:t>
            </a:r>
            <a:r>
              <a:rPr lang="en-GB" dirty="0" smtClean="0"/>
              <a:t>and verification</a:t>
            </a:r>
            <a:endParaRPr lang="en-GB" dirty="0"/>
          </a:p>
        </p:txBody>
      </p:sp>
      <p:pic>
        <p:nvPicPr>
          <p:cNvPr id="6147" name="Picture 3"/>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227425" y="2264542"/>
            <a:ext cx="5368377" cy="38287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5364088" y="188640"/>
            <a:ext cx="3352800" cy="1905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ZoneTexte 14"/>
          <p:cNvSpPr txBox="1"/>
          <p:nvPr/>
        </p:nvSpPr>
        <p:spPr>
          <a:xfrm>
            <a:off x="227425" y="1969095"/>
            <a:ext cx="2108078" cy="307777"/>
          </a:xfrm>
          <a:prstGeom prst="rect">
            <a:avLst/>
          </a:prstGeom>
          <a:noFill/>
        </p:spPr>
        <p:txBody>
          <a:bodyPr wrap="none" rtlCol="0">
            <a:spAutoFit/>
          </a:bodyPr>
          <a:lstStyle/>
          <a:p>
            <a:r>
              <a:rPr lang="nl-BE" sz="1400" dirty="0" smtClean="0"/>
              <a:t>Pattyn et al, 2012, in prep.</a:t>
            </a:r>
            <a:endParaRPr lang="en-US" sz="1400" dirty="0"/>
          </a:p>
        </p:txBody>
      </p:sp>
    </p:spTree>
    <p:extLst>
      <p:ext uri="{BB962C8B-B14F-4D97-AF65-F5344CB8AC3E}">
        <p14:creationId xmlns="" xmlns:p14="http://schemas.microsoft.com/office/powerpoint/2010/main" val="2437634187"/>
      </p:ext>
    </p:extLst>
  </p:cSld>
  <p:clrMapOvr>
    <a:masterClrMapping/>
  </p:clrMapOvr>
  <p:transition>
    <p:fade thruBlk="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IPCC AR4 (2007):</a:t>
            </a:r>
          </a:p>
          <a:p>
            <a:pPr lvl="1"/>
            <a:r>
              <a:rPr lang="en-US" i="1" dirty="0"/>
              <a:t>Dynamical processes related to ice flow not included in current models but suggested by recent observations could increase the vulnerability of the ice sheets to warming, increasing future sea level </a:t>
            </a:r>
            <a:r>
              <a:rPr lang="en-US" i="1" dirty="0" smtClean="0"/>
              <a:t>rise. Understanding </a:t>
            </a:r>
            <a:r>
              <a:rPr lang="en-US" i="1" dirty="0"/>
              <a:t>of these processes is limited and there is no consensus on their </a:t>
            </a:r>
            <a:r>
              <a:rPr lang="en-US" i="1" dirty="0" smtClean="0"/>
              <a:t>magnitude.</a:t>
            </a:r>
            <a:endParaRPr lang="en-GB" i="1" dirty="0" smtClean="0"/>
          </a:p>
          <a:p>
            <a:endParaRPr lang="en-GB" dirty="0" smtClean="0"/>
          </a:p>
          <a:p>
            <a:r>
              <a:rPr lang="en-GB" dirty="0" smtClean="0"/>
              <a:t>2012</a:t>
            </a:r>
            <a:endParaRPr lang="en-GB" dirty="0"/>
          </a:p>
          <a:p>
            <a:pPr lvl="1"/>
            <a:r>
              <a:rPr lang="en-GB" dirty="0" smtClean="0"/>
              <a:t>Improved understanding of physical processes that ‘matter’</a:t>
            </a:r>
          </a:p>
          <a:p>
            <a:pPr lvl="1"/>
            <a:r>
              <a:rPr lang="en-GB" dirty="0" smtClean="0"/>
              <a:t>Models reproduce the observed flow/thinning</a:t>
            </a:r>
          </a:p>
          <a:p>
            <a:pPr lvl="1"/>
            <a:r>
              <a:rPr lang="en-GB" dirty="0" smtClean="0"/>
              <a:t>Regional projections based on physically sound processes</a:t>
            </a:r>
          </a:p>
          <a:p>
            <a:pPr lvl="1"/>
            <a:r>
              <a:rPr lang="en-GB" dirty="0" smtClean="0"/>
              <a:t>Global projections will still involve a form of up-scaling</a:t>
            </a:r>
          </a:p>
        </p:txBody>
      </p:sp>
      <p:sp>
        <p:nvSpPr>
          <p:cNvPr id="3" name="Title 2"/>
          <p:cNvSpPr>
            <a:spLocks noGrp="1"/>
          </p:cNvSpPr>
          <p:nvPr>
            <p:ph type="title"/>
          </p:nvPr>
        </p:nvSpPr>
        <p:spPr/>
        <p:txBody>
          <a:bodyPr/>
          <a:lstStyle/>
          <a:p>
            <a:r>
              <a:rPr lang="en-GB" dirty="0" smtClean="0"/>
              <a:t>Summary</a:t>
            </a:r>
            <a:endParaRPr lang="en-GB" dirty="0"/>
          </a:p>
        </p:txBody>
      </p:sp>
    </p:spTree>
    <p:extLst>
      <p:ext uri="{BB962C8B-B14F-4D97-AF65-F5344CB8AC3E}">
        <p14:creationId xmlns="" xmlns:p14="http://schemas.microsoft.com/office/powerpoint/2010/main" val="3911442607"/>
      </p:ext>
    </p:extLst>
  </p:cSld>
  <p:clrMapOvr>
    <a:masterClrMapping/>
  </p:clrMapOvr>
  <p:transition>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Integration &amp; roadmap</a:t>
            </a:r>
            <a:endParaRPr lang="en-GB" dirty="0"/>
          </a:p>
        </p:txBody>
      </p:sp>
      <p:sp>
        <p:nvSpPr>
          <p:cNvPr id="3" name="Text Placeholder 2"/>
          <p:cNvSpPr>
            <a:spLocks noGrp="1"/>
          </p:cNvSpPr>
          <p:nvPr>
            <p:ph type="body" idx="1"/>
          </p:nvPr>
        </p:nvSpPr>
        <p:spPr/>
        <p:txBody>
          <a:bodyPr/>
          <a:lstStyle/>
          <a:p>
            <a:r>
              <a:rPr lang="en-GB" dirty="0" smtClean="0"/>
              <a:t>David Vaughan</a:t>
            </a:r>
            <a:endParaRPr lang="en-GB" dirty="0"/>
          </a:p>
        </p:txBody>
      </p:sp>
    </p:spTree>
  </p:cSld>
  <p:clrMapOvr>
    <a:masterClrMapping/>
  </p:clrMapOvr>
  <p:transition>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251520" y="188640"/>
            <a:ext cx="8424936" cy="720080"/>
          </a:xfrm>
        </p:spPr>
        <p:txBody>
          <a:bodyPr/>
          <a:lstStyle/>
          <a:p>
            <a:r>
              <a:rPr lang="en-GB" dirty="0" smtClean="0"/>
              <a:t>Integration of modelling in ice2sea</a:t>
            </a:r>
            <a:endParaRPr lang="en-GB" dirty="0"/>
          </a:p>
        </p:txBody>
      </p:sp>
      <p:pic>
        <p:nvPicPr>
          <p:cNvPr id="6" name="Picture 5" descr="workflow2.png"/>
          <p:cNvPicPr>
            <a:picLocks noChangeAspect="1"/>
          </p:cNvPicPr>
          <p:nvPr/>
        </p:nvPicPr>
        <p:blipFill>
          <a:blip r:embed="rId3" cstate="screen"/>
          <a:stretch>
            <a:fillRect/>
          </a:stretch>
        </p:blipFill>
        <p:spPr>
          <a:xfrm>
            <a:off x="179512" y="0"/>
            <a:ext cx="8748464" cy="6237312"/>
          </a:xfrm>
          <a:prstGeom prst="rect">
            <a:avLst/>
          </a:prstGeom>
        </p:spPr>
      </p:pic>
    </p:spTree>
  </p:cSld>
  <p:clrMapOvr>
    <a:masterClrMapping/>
  </p:clrMapOvr>
  <p:transition>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lstStyle/>
          <a:p>
            <a:r>
              <a:rPr lang="en-GB" dirty="0" smtClean="0"/>
              <a:t>Global distribution of projected sea-level rise</a:t>
            </a:r>
            <a:endParaRPr lang="en-GB" dirty="0"/>
          </a:p>
        </p:txBody>
      </p:sp>
      <p:pic>
        <p:nvPicPr>
          <p:cNvPr id="1026" name="Picture 2"/>
          <p:cNvPicPr>
            <a:picLocks noChangeAspect="1" noChangeArrowheads="1"/>
          </p:cNvPicPr>
          <p:nvPr/>
        </p:nvPicPr>
        <p:blipFill>
          <a:blip r:embed="rId3" cstate="screen"/>
          <a:srcRect/>
          <a:stretch>
            <a:fillRect/>
          </a:stretch>
        </p:blipFill>
        <p:spPr bwMode="auto">
          <a:xfrm>
            <a:off x="683196" y="908720"/>
            <a:ext cx="7777236" cy="4753074"/>
          </a:xfrm>
          <a:prstGeom prst="roundRect">
            <a:avLst/>
          </a:prstGeom>
          <a:ln>
            <a:noFill/>
          </a:ln>
          <a:effectLst>
            <a:outerShdw blurRad="292100" dist="139700" dir="2700000" algn="tl" rotWithShape="0">
              <a:srgbClr val="333333">
                <a:alpha val="65000"/>
              </a:srgbClr>
            </a:outerShdw>
          </a:effectLst>
        </p:spPr>
      </p:pic>
      <p:sp>
        <p:nvSpPr>
          <p:cNvPr id="21" name="Content Placeholder 1"/>
          <p:cNvSpPr txBox="1">
            <a:spLocks/>
          </p:cNvSpPr>
          <p:nvPr/>
        </p:nvSpPr>
        <p:spPr>
          <a:xfrm>
            <a:off x="611188" y="5661794"/>
            <a:ext cx="7777236" cy="504056"/>
          </a:xfrm>
          <a:prstGeom prst="rect">
            <a:avLst/>
          </a:prstGeom>
        </p:spPr>
        <p:txBody>
          <a:bodyPr/>
          <a:lstStyle/>
          <a:p>
            <a:pPr marL="342900" marR="0" lvl="0" indent="-342900" algn="ctr" defTabSz="914400" rtl="0" eaLnBrk="0" fontAlgn="base" latinLnBrk="0" hangingPunct="0">
              <a:lnSpc>
                <a:spcPct val="100000"/>
              </a:lnSpc>
              <a:spcBef>
                <a:spcPct val="20000"/>
              </a:spcBef>
              <a:spcAft>
                <a:spcPct val="0"/>
              </a:spcAft>
              <a:buClrTx/>
              <a:buSzTx/>
              <a:tabLst/>
              <a:defRPr/>
            </a:pPr>
            <a:r>
              <a:rPr kumimoji="0" lang="en-GB" sz="2400" b="0" i="0" u="none" strike="noStrike" kern="0" cap="none" spc="0" normalizeH="0" baseline="0" noProof="0" dirty="0" smtClean="0">
                <a:ln>
                  <a:noFill/>
                </a:ln>
                <a:solidFill>
                  <a:schemeClr val="tx1"/>
                </a:solidFill>
                <a:effectLst/>
                <a:uLnTx/>
                <a:uFillTx/>
                <a:latin typeface="+mn-lt"/>
                <a:ea typeface="+mn-ea"/>
                <a:cs typeface="+mn-cs"/>
              </a:rPr>
              <a:t>Relative sea-level</a:t>
            </a:r>
            <a:r>
              <a:rPr kumimoji="0" lang="en-GB" sz="2400" b="0" i="0" u="none" strike="noStrike" kern="0" cap="none" spc="0" normalizeH="0" noProof="0" dirty="0" smtClean="0">
                <a:ln>
                  <a:noFill/>
                </a:ln>
                <a:solidFill>
                  <a:schemeClr val="tx1"/>
                </a:solidFill>
                <a:effectLst/>
                <a:uLnTx/>
                <a:uFillTx/>
                <a:latin typeface="+mn-lt"/>
                <a:ea typeface="+mn-ea"/>
                <a:cs typeface="+mn-cs"/>
              </a:rPr>
              <a:t> rise in 2100 (upper bound scenario)</a:t>
            </a:r>
            <a:endParaRPr kumimoji="0" lang="en-GB"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thruBlk="1"/>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980728"/>
            <a:ext cx="7992888" cy="4536281"/>
          </a:xfrm>
        </p:spPr>
        <p:txBody>
          <a:bodyPr>
            <a:noAutofit/>
          </a:bodyPr>
          <a:lstStyle/>
          <a:p>
            <a:r>
              <a:rPr lang="en-GB" sz="2200" dirty="0" smtClean="0"/>
              <a:t>Current – finalising the elements of ice-modelling</a:t>
            </a:r>
          </a:p>
          <a:p>
            <a:endParaRPr lang="en-GB" sz="2200" dirty="0" smtClean="0"/>
          </a:p>
          <a:p>
            <a:r>
              <a:rPr lang="en-GB" sz="2200" dirty="0" smtClean="0"/>
              <a:t>31</a:t>
            </a:r>
            <a:r>
              <a:rPr lang="en-GB" sz="2200" baseline="30000" dirty="0" smtClean="0"/>
              <a:t>st</a:t>
            </a:r>
            <a:r>
              <a:rPr lang="en-GB" sz="2200" dirty="0" smtClean="0"/>
              <a:t> July 2012 – Submission of scientific papers supporting IPCC WGI AR5</a:t>
            </a:r>
          </a:p>
          <a:p>
            <a:endParaRPr lang="en-GB" sz="2200" dirty="0" smtClean="0"/>
          </a:p>
          <a:p>
            <a:r>
              <a:rPr lang="en-GB" sz="2200" dirty="0" smtClean="0"/>
              <a:t>Review of ice2sea global sea-level projections and development of European perspective</a:t>
            </a:r>
          </a:p>
          <a:p>
            <a:endParaRPr lang="en-GB" sz="2200" dirty="0" smtClean="0"/>
          </a:p>
          <a:p>
            <a:r>
              <a:rPr lang="en-GB" sz="2200" dirty="0" smtClean="0"/>
              <a:t>April 2013 – Publication of ice2sea briefing document on sea-level change</a:t>
            </a:r>
          </a:p>
          <a:p>
            <a:endParaRPr lang="en-GB" sz="2200" dirty="0" smtClean="0"/>
          </a:p>
          <a:p>
            <a:r>
              <a:rPr lang="en-GB" sz="2200" dirty="0" smtClean="0"/>
              <a:t>19</a:t>
            </a:r>
            <a:r>
              <a:rPr lang="en-GB" sz="2200" baseline="30000" dirty="0" smtClean="0"/>
              <a:t>th</a:t>
            </a:r>
            <a:r>
              <a:rPr lang="en-GB" sz="2200" dirty="0" smtClean="0"/>
              <a:t> Sept. 2013 – publication of IPCC Working Group I AR5 Summary for Policy Makers</a:t>
            </a:r>
            <a:endParaRPr lang="en-GB" sz="2200" dirty="0"/>
          </a:p>
        </p:txBody>
      </p:sp>
      <p:sp>
        <p:nvSpPr>
          <p:cNvPr id="3" name="Title 2"/>
          <p:cNvSpPr>
            <a:spLocks noGrp="1"/>
          </p:cNvSpPr>
          <p:nvPr>
            <p:ph type="title"/>
          </p:nvPr>
        </p:nvSpPr>
        <p:spPr/>
        <p:txBody>
          <a:bodyPr/>
          <a:lstStyle/>
          <a:p>
            <a:r>
              <a:rPr lang="en-GB" dirty="0" smtClean="0"/>
              <a:t>Roadmap on sea-level rise</a:t>
            </a:r>
            <a:endParaRPr lang="en-GB" dirty="0"/>
          </a:p>
        </p:txBody>
      </p:sp>
    </p:spTree>
  </p:cSld>
  <p:clrMapOvr>
    <a:masterClrMapping/>
  </p:clrMapOvr>
  <p:transition>
    <p:fade thruBlk="1"/>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8104" y="3140968"/>
            <a:ext cx="8424936" cy="706090"/>
          </a:xfrm>
        </p:spPr>
        <p:txBody>
          <a:bodyPr>
            <a:normAutofit/>
          </a:bodyPr>
          <a:lstStyle/>
          <a:p>
            <a:r>
              <a:rPr lang="en-GB" sz="3200" dirty="0" smtClean="0"/>
              <a:t>Questions?</a:t>
            </a:r>
            <a:endParaRPr lang="en-GB" sz="3200" dirty="0"/>
          </a:p>
        </p:txBody>
      </p:sp>
      <p:sp>
        <p:nvSpPr>
          <p:cNvPr id="4" name="Rectangle 3"/>
          <p:cNvSpPr/>
          <p:nvPr/>
        </p:nvSpPr>
        <p:spPr>
          <a:xfrm>
            <a:off x="0" y="6021288"/>
            <a:ext cx="9144000" cy="836712"/>
          </a:xfrm>
          <a:prstGeom prst="rect">
            <a:avLst/>
          </a:prstGeom>
          <a:solidFill>
            <a:schemeClr val="bg1"/>
          </a:solidFill>
          <a:ln>
            <a:solidFill>
              <a:schemeClr val="bg1"/>
            </a:solidFill>
          </a:ln>
          <a:effectLst/>
        </p:spPr>
        <p:style>
          <a:lnRef idx="1">
            <a:schemeClr val="accent5"/>
          </a:lnRef>
          <a:fillRef idx="2">
            <a:schemeClr val="accent5"/>
          </a:fillRef>
          <a:effectRef idx="1">
            <a:schemeClr val="accent5"/>
          </a:effectRef>
          <a:fontRef idx="minor">
            <a:schemeClr val="dk1"/>
          </a:fontRef>
        </p:style>
        <p:txBody>
          <a:bodyPr wrap="square" rtlCol="0" anchor="ctr">
            <a:spAutoFit/>
          </a:bodyPr>
          <a:lstStyle/>
          <a:p>
            <a:pPr algn="ctr"/>
            <a:endParaRPr lang="en-GB" sz="1200" dirty="0" smtClean="0">
              <a:solidFill>
                <a:srgbClr val="000000"/>
              </a:solidFill>
              <a:latin typeface="Tahoma" pitchFamily="34" charset="0"/>
              <a:cs typeface="Tahoma" pitchFamily="34" charset="0"/>
            </a:endParaRPr>
          </a:p>
        </p:txBody>
      </p:sp>
      <p:pic>
        <p:nvPicPr>
          <p:cNvPr id="3" name="Picture 2" descr="leaflet_front_cover.png"/>
          <p:cNvPicPr>
            <a:picLocks noChangeAspect="1"/>
          </p:cNvPicPr>
          <p:nvPr/>
        </p:nvPicPr>
        <p:blipFill>
          <a:blip r:embed="rId3" cstate="screen"/>
          <a:stretch>
            <a:fillRect/>
          </a:stretch>
        </p:blipFill>
        <p:spPr>
          <a:xfrm>
            <a:off x="1259632" y="260648"/>
            <a:ext cx="3007658" cy="638132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BAS GSAC presentation 1b">
  <a:themeElements>
    <a:clrScheme name="BAS GSAC presentation 1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Mod val="75000"/>
          </a:schemeClr>
        </a:solidFill>
        <a:ln>
          <a:solidFill>
            <a:schemeClr val="bg1"/>
          </a:solidFill>
        </a:ln>
      </a:spPr>
      <a:bodyPr wrap="square">
        <a:spAutoFit/>
      </a:bodyPr>
      <a:lstStyle>
        <a:defPPr>
          <a:defRPr sz="1200" dirty="0" smtClean="0">
            <a:solidFill>
              <a:srgbClr val="000000"/>
            </a:solidFill>
            <a:latin typeface="Tahoma" pitchFamily="34" charset="0"/>
            <a:cs typeface="Tahoma" pitchFamily="34" charset="0"/>
          </a:defRPr>
        </a:defPPr>
      </a:lstStyle>
      <a:style>
        <a:lnRef idx="1">
          <a:schemeClr val="accent5"/>
        </a:lnRef>
        <a:fillRef idx="2">
          <a:schemeClr val="accent5"/>
        </a:fillRef>
        <a:effectRef idx="1">
          <a:schemeClr val="accent5"/>
        </a:effectRef>
        <a:fontRef idx="minor">
          <a:schemeClr val="dk1"/>
        </a:fontRef>
      </a: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000" b="0" i="0" u="none" strike="noStrike" cap="none" normalizeH="0" baseline="0" smtClean="0">
            <a:ln>
              <a:noFill/>
            </a:ln>
            <a:solidFill>
              <a:schemeClr val="tx2"/>
            </a:solidFill>
            <a:effectLst/>
            <a:latin typeface="Arial" pitchFamily="34" charset="0"/>
          </a:defRPr>
        </a:defPPr>
      </a:lstStyle>
    </a:lnDef>
  </a:objectDefaults>
  <a:extraClrSchemeLst>
    <a:extraClrScheme>
      <a:clrScheme name="BAS GSAC presentation 1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AS GSAC presentation 1b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AS GSAC presentation 1b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AS GSAC presentation 1b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AS GSAC presentation 1b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AS GSAC presentation 1b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S GSAC presentation 1b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AS GSAC presentation 1b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AS GSAC presentation 1b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AS GSAC presentation 1b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AS GSAC presentation 1b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AS GSAC presentation 1b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T:\PHOTO\powerpoint\GSAC template\BAS GSAC presentation 1b.pot</Template>
  <TotalTime>11833</TotalTime>
  <Words>5604</Words>
  <Application>Microsoft Office PowerPoint</Application>
  <PresentationFormat>On-screen Show (4:3)</PresentationFormat>
  <Paragraphs>580</Paragraphs>
  <Slides>59</Slides>
  <Notes>59</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BAS GSAC presentation 1b</vt:lpstr>
      <vt:lpstr>The future of ice sheets and sea-level rise  </vt:lpstr>
      <vt:lpstr>Chris Davis   Euro-MP for North West England  </vt:lpstr>
      <vt:lpstr>Manuela Soares Director: environment, DG Research and innovation European commission </vt:lpstr>
      <vt:lpstr>David Vaughan ice2sea co-ordinator - British Antarctic survey </vt:lpstr>
      <vt:lpstr>Sea-level rise and climate</vt:lpstr>
      <vt:lpstr>Sea-level rise</vt:lpstr>
      <vt:lpstr>Sea-level rise</vt:lpstr>
      <vt:lpstr>Sea-level in the media</vt:lpstr>
      <vt:lpstr>Sea-level projections in policy</vt:lpstr>
      <vt:lpstr>Areas of Europe within 1 m of sea level</vt:lpstr>
      <vt:lpstr>Major coastal cities</vt:lpstr>
      <vt:lpstr>Unique coastal landscapes</vt:lpstr>
      <vt:lpstr>Unique coastal ecology</vt:lpstr>
      <vt:lpstr>Coastal investment</vt:lpstr>
      <vt:lpstr>Recent observed global sea-level rise</vt:lpstr>
      <vt:lpstr>Global mean sea-level change</vt:lpstr>
      <vt:lpstr>Contributions to sea-level change</vt:lpstr>
      <vt:lpstr>IPCC (2007) on sea-level rise</vt:lpstr>
      <vt:lpstr>Future sea-level rise?</vt:lpstr>
      <vt:lpstr>Copenhagen – case study</vt:lpstr>
      <vt:lpstr>Development of flood defences in London</vt:lpstr>
      <vt:lpstr>100th closure of the Thames Barrier</vt:lpstr>
      <vt:lpstr>Happisburgh (East of England)</vt:lpstr>
      <vt:lpstr>Isle of Harris (Scotland)</vt:lpstr>
      <vt:lpstr>IPCC (2007) on sea-level rise</vt:lpstr>
      <vt:lpstr>Slide 26</vt:lpstr>
      <vt:lpstr>Policy-relevant goals for ice2sea</vt:lpstr>
      <vt:lpstr>Russell Glacier, Greenland</vt:lpstr>
      <vt:lpstr>New generation of models</vt:lpstr>
      <vt:lpstr>Antarctic ice sheet loss</vt:lpstr>
      <vt:lpstr>Hartmut Hellmer Alfred Wegener Institute for Polar and Marine Research </vt:lpstr>
      <vt:lpstr>Understanding ice-sheet mass balance</vt:lpstr>
      <vt:lpstr>Advancing Circumpolar Deep Water </vt:lpstr>
      <vt:lpstr>Circulation underneath an Antarctic ice shelf</vt:lpstr>
      <vt:lpstr>BRIOS ocean model driven by emissions scenarios</vt:lpstr>
      <vt:lpstr>Evolution of temperature in the Weddell Sea</vt:lpstr>
      <vt:lpstr>Ice loss from Filchner-Ronne Ice Shelf</vt:lpstr>
      <vt:lpstr>Weddell Sea salinity and density evolution</vt:lpstr>
      <vt:lpstr>Evolution of the SE Weddell Sea</vt:lpstr>
      <vt:lpstr>Processes controlling Weddell Sea circulation</vt:lpstr>
      <vt:lpstr>Future Actions</vt:lpstr>
      <vt:lpstr>Slide 42</vt:lpstr>
      <vt:lpstr>Frank Pattyn  Universite libre de bruxelles, Belgium</vt:lpstr>
      <vt:lpstr>Ice loss of major ice sheets</vt:lpstr>
      <vt:lpstr>Larsen ice shelf breakup: natural experiment</vt:lpstr>
      <vt:lpstr>Greenland outlet glaciers</vt:lpstr>
      <vt:lpstr>Greenland</vt:lpstr>
      <vt:lpstr>Model initialization: reproducing the observed</vt:lpstr>
      <vt:lpstr>Glacier geometry and velocity pre 1996-2000 changes </vt:lpstr>
      <vt:lpstr>Melting, calving, grounding line retreat</vt:lpstr>
      <vt:lpstr>Modelling ice-ocean interaction (calving)</vt:lpstr>
      <vt:lpstr>Ice2sea predicted sea-level contribution of major Greenland glaciers</vt:lpstr>
      <vt:lpstr>Model intercomparison and verification</vt:lpstr>
      <vt:lpstr>Summary</vt:lpstr>
      <vt:lpstr>Integration &amp; roadmap</vt:lpstr>
      <vt:lpstr>Integration of modelling in ice2sea</vt:lpstr>
      <vt:lpstr>Global distribution of projected sea-level rise</vt:lpstr>
      <vt:lpstr>Roadmap on sea-level rise</vt:lpstr>
      <vt:lpstr>Questions?</vt:lpstr>
    </vt:vector>
  </TitlesOfParts>
  <Company>Natural Environment Research Council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GRADES</dc:title>
  <dc:creator>Vaughan</dc:creator>
  <cp:lastModifiedBy>Elaina Ford</cp:lastModifiedBy>
  <cp:revision>977</cp:revision>
  <dcterms:created xsi:type="dcterms:W3CDTF">2005-07-05T16:34:59Z</dcterms:created>
  <dcterms:modified xsi:type="dcterms:W3CDTF">2012-07-12T15:46:12Z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1826833</vt:lpwstr>
  </property>
  <property fmtid="{D5CDD505-2E9C-101B-9397-08002B2CF9AE}" pid="3" name="NXPowerLiteVersion">
    <vt:lpwstr>D3.6.2</vt:lpwstr>
  </property>
  <property fmtid="{D5CDD505-2E9C-101B-9397-08002B2CF9AE}" pid="4" name="NXTAG2">
    <vt:lpwstr>0008007834000000000001023620</vt:lpwstr>
  </property>
</Properties>
</file>